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handoutMasterIdLst>
    <p:handoutMasterId r:id="rId25"/>
  </p:handoutMasterIdLst>
  <p:sldIdLst>
    <p:sldId id="258" r:id="rId2"/>
    <p:sldId id="551" r:id="rId3"/>
    <p:sldId id="472" r:id="rId4"/>
    <p:sldId id="457" r:id="rId5"/>
    <p:sldId id="503" r:id="rId6"/>
    <p:sldId id="504" r:id="rId7"/>
    <p:sldId id="511" r:id="rId8"/>
    <p:sldId id="544" r:id="rId9"/>
    <p:sldId id="554" r:id="rId10"/>
    <p:sldId id="512" r:id="rId11"/>
    <p:sldId id="552" r:id="rId12"/>
    <p:sldId id="553" r:id="rId13"/>
    <p:sldId id="559" r:id="rId14"/>
    <p:sldId id="513" r:id="rId15"/>
    <p:sldId id="555" r:id="rId16"/>
    <p:sldId id="556" r:id="rId17"/>
    <p:sldId id="557" r:id="rId18"/>
    <p:sldId id="539" r:id="rId19"/>
    <p:sldId id="558" r:id="rId20"/>
    <p:sldId id="560" r:id="rId21"/>
    <p:sldId id="542" r:id="rId22"/>
    <p:sldId id="279"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ngfei Shangguan" initials="LS" lastIdx="1" clrIdx="0"/>
  <p:cmAuthor id="2" name="Longfei Shangguan" initials="LS [2]" lastIdx="0" clrIdx="1"/>
  <p:cmAuthor id="3" name="shengkai.zhang@gmail.com" initials="s" lastIdx="1" clrIdx="2">
    <p:extLst>
      <p:ext uri="{19B8F6BF-5375-455C-9EA6-DF929625EA0E}">
        <p15:presenceInfo xmlns:p15="http://schemas.microsoft.com/office/powerpoint/2012/main" userId="0a68a6b0a1d1009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62403"/>
    <a:srgbClr val="FF826A"/>
    <a:srgbClr val="51A0DE"/>
    <a:srgbClr val="0296CD"/>
    <a:srgbClr val="D60000"/>
    <a:srgbClr val="61B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285" autoAdjust="0"/>
    <p:restoredTop sz="80692"/>
  </p:normalViewPr>
  <p:slideViewPr>
    <p:cSldViewPr snapToGrid="0" snapToObjects="1">
      <p:cViewPr varScale="1">
        <p:scale>
          <a:sx n="100" d="100"/>
          <a:sy n="100" d="100"/>
        </p:scale>
        <p:origin x="1408" y="16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8CFE51-D3C1-5143-A51D-413397A6DEC3}" type="datetimeFigureOut">
              <a:rPr lang="en-US" smtClean="0"/>
              <a:t>12/11/19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618125-731B-DD4F-A89F-003FBAF6FCE3}" type="slidenum">
              <a:rPr lang="en-US" smtClean="0"/>
              <a:t>‹#›</a:t>
            </a:fld>
            <a:endParaRPr lang="en-US"/>
          </a:p>
        </p:txBody>
      </p:sp>
    </p:spTree>
    <p:extLst>
      <p:ext uri="{BB962C8B-B14F-4D97-AF65-F5344CB8AC3E}">
        <p14:creationId xmlns:p14="http://schemas.microsoft.com/office/powerpoint/2010/main" val="2712778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4A9720-E99D-B64B-A87C-E6CF33D531D5}" type="datetimeFigureOut">
              <a:rPr lang="en-US" smtClean="0"/>
              <a:t>12/11/19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1DD94-322B-284B-BC7E-3AC22A605F3D}" type="slidenum">
              <a:rPr lang="en-US" smtClean="0"/>
              <a:t>‹#›</a:t>
            </a:fld>
            <a:endParaRPr lang="en-US"/>
          </a:p>
        </p:txBody>
      </p:sp>
    </p:spTree>
    <p:extLst>
      <p:ext uri="{BB962C8B-B14F-4D97-AF65-F5344CB8AC3E}">
        <p14:creationId xmlns:p14="http://schemas.microsoft.com/office/powerpoint/2010/main" val="28242289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Hello. Nice to meet you. We present a novel backscatter localization system that works by a single robot with zero start-up cost. I am </a:t>
            </a:r>
            <a:r>
              <a:rPr lang="en-US" dirty="0" err="1"/>
              <a:t>Shengkai</a:t>
            </a:r>
            <a:r>
              <a:rPr lang="en-US" dirty="0"/>
              <a:t> Zhang, a PhD Candidate from Huazhong University of Science and Technology.</a:t>
            </a:r>
          </a:p>
        </p:txBody>
      </p:sp>
      <p:sp>
        <p:nvSpPr>
          <p:cNvPr id="5" name="Slide Number Placeholder 4"/>
          <p:cNvSpPr>
            <a:spLocks noGrp="1"/>
          </p:cNvSpPr>
          <p:nvPr>
            <p:ph type="sldNum" sz="quarter" idx="10"/>
          </p:nvPr>
        </p:nvSpPr>
        <p:spPr/>
        <p:txBody>
          <a:bodyPr/>
          <a:lstStyle/>
          <a:p>
            <a:fld id="{C371DD94-322B-284B-BC7E-3AC22A605F3D}" type="slidenum">
              <a:rPr lang="en-US" smtClean="0"/>
              <a:t>1</a:t>
            </a:fld>
            <a:endParaRPr lang="en-US"/>
          </a:p>
        </p:txBody>
      </p:sp>
    </p:spTree>
    <p:extLst>
      <p:ext uri="{BB962C8B-B14F-4D97-AF65-F5344CB8AC3E}">
        <p14:creationId xmlns:p14="http://schemas.microsoft.com/office/powerpoint/2010/main" val="1413934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provide an interference avoidance mechanism to address two kinds of interference. Since the AP will transmit much more powerful signals than the backscattered low-power signals, the source can overwhelm the backscattered signals. Moreover, since there are multiple backscatters transmit packets concurrently, their signals can interfere with each other. We employ a frequency hopping scheme by toggling the RF transistor of a tag at a different speed, e.g., 20 </a:t>
            </a:r>
            <a:r>
              <a:rPr lang="en-US" sz="1200" kern="1200" dirty="0" err="1">
                <a:solidFill>
                  <a:schemeClr val="tx1"/>
                </a:solidFill>
                <a:effectLst/>
                <a:latin typeface="+mn-lt"/>
                <a:ea typeface="+mn-ea"/>
                <a:cs typeface="+mn-cs"/>
              </a:rPr>
              <a:t>MHz.</a:t>
            </a:r>
            <a:r>
              <a:rPr lang="en-US" sz="1200" kern="1200" dirty="0">
                <a:solidFill>
                  <a:schemeClr val="tx1"/>
                </a:solidFill>
                <a:effectLst/>
                <a:latin typeface="+mn-lt"/>
                <a:ea typeface="+mn-ea"/>
                <a:cs typeface="+mn-cs"/>
              </a:rPr>
              <a:t> </a:t>
            </a:r>
            <a:r>
              <a:rPr lang="en-HK" sz="1200" kern="1200" dirty="0">
                <a:solidFill>
                  <a:schemeClr val="tx1"/>
                </a:solidFill>
                <a:effectLst/>
                <a:latin typeface="+mn-lt"/>
                <a:ea typeface="+mn-ea"/>
                <a:cs typeface="+mn-cs"/>
              </a:rPr>
              <a:t>The backscattered signal will be moved to a channel that is 20 MHz away from the channel where the AP’s signal stays. Note that we set the channel of the AP’s signal as the channel at the ends of available ones, e.g., channel 165 or channel 36, because of the sideband interference when doing the frequency hopping. </a:t>
            </a:r>
            <a:endParaRPr lang="en-HK" dirty="0"/>
          </a:p>
          <a:p>
            <a:r>
              <a:rPr lang="en-US" sz="1200" kern="1200" dirty="0">
                <a:solidFill>
                  <a:schemeClr val="tx1"/>
                </a:solidFill>
                <a:effectLst/>
                <a:latin typeface="+mn-lt"/>
                <a:ea typeface="+mn-ea"/>
                <a:cs typeface="+mn-cs"/>
              </a:rPr>
              <a:t> </a:t>
            </a:r>
          </a:p>
        </p:txBody>
      </p:sp>
      <p:sp>
        <p:nvSpPr>
          <p:cNvPr id="5" name="Slide Number Placeholder 4"/>
          <p:cNvSpPr>
            <a:spLocks noGrp="1"/>
          </p:cNvSpPr>
          <p:nvPr>
            <p:ph type="sldNum" sz="quarter" idx="10"/>
          </p:nvPr>
        </p:nvSpPr>
        <p:spPr/>
        <p:txBody>
          <a:bodyPr/>
          <a:lstStyle/>
          <a:p>
            <a:fld id="{C371DD94-322B-284B-BC7E-3AC22A605F3D}" type="slidenum">
              <a:rPr lang="en-US" smtClean="0"/>
              <a:t>10</a:t>
            </a:fld>
            <a:endParaRPr lang="en-US"/>
          </a:p>
        </p:txBody>
      </p:sp>
    </p:spTree>
    <p:extLst>
      <p:ext uri="{BB962C8B-B14F-4D97-AF65-F5344CB8AC3E}">
        <p14:creationId xmlns:p14="http://schemas.microsoft.com/office/powerpoint/2010/main" val="464507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After addressing the interference problem, we start to estimate the </a:t>
            </a:r>
            <a:r>
              <a:rPr lang="en-US" sz="1200" kern="1200" dirty="0" err="1">
                <a:solidFill>
                  <a:schemeClr val="tx1"/>
                </a:solidFill>
                <a:effectLst/>
                <a:latin typeface="+mn-lt"/>
                <a:ea typeface="+mn-ea"/>
                <a:cs typeface="+mn-cs"/>
              </a:rPr>
              <a:t>AoA</a:t>
            </a:r>
            <a:r>
              <a:rPr lang="en-US" sz="1200" kern="1200" dirty="0">
                <a:solidFill>
                  <a:schemeClr val="tx1"/>
                </a:solidFill>
                <a:effectLst/>
                <a:latin typeface="+mn-lt"/>
                <a:ea typeface="+mn-ea"/>
                <a:cs typeface="+mn-cs"/>
              </a:rPr>
              <a:t> of the robot to a tag for localizing the tag via triangulation. Different from conventional </a:t>
            </a:r>
            <a:r>
              <a:rPr lang="en-US" sz="1200" kern="1200" dirty="0" err="1">
                <a:solidFill>
                  <a:schemeClr val="tx1"/>
                </a:solidFill>
                <a:effectLst/>
                <a:latin typeface="+mn-lt"/>
                <a:ea typeface="+mn-ea"/>
                <a:cs typeface="+mn-cs"/>
              </a:rPr>
              <a:t>WiFi</a:t>
            </a:r>
            <a:r>
              <a:rPr lang="en-US" sz="1200" kern="1200" dirty="0">
                <a:solidFill>
                  <a:schemeClr val="tx1"/>
                </a:solidFill>
                <a:effectLst/>
                <a:latin typeface="+mn-lt"/>
                <a:ea typeface="+mn-ea"/>
                <a:cs typeface="+mn-cs"/>
              </a:rPr>
              <a:t> localization systems, in the backscatter communication scenario, there are two parts of signal propagation: a signal will go through transmitter-to-tag paths and tag-to-receiver paths. The </a:t>
            </a:r>
            <a:r>
              <a:rPr lang="en-US" sz="1200" kern="1200" dirty="0" err="1">
                <a:solidFill>
                  <a:schemeClr val="tx1"/>
                </a:solidFill>
                <a:effectLst/>
                <a:latin typeface="+mn-lt"/>
                <a:ea typeface="+mn-ea"/>
                <a:cs typeface="+mn-cs"/>
              </a:rPr>
              <a:t>AoA</a:t>
            </a:r>
            <a:r>
              <a:rPr lang="en-US" sz="1200" kern="1200" dirty="0">
                <a:solidFill>
                  <a:schemeClr val="tx1"/>
                </a:solidFill>
                <a:effectLst/>
                <a:latin typeface="+mn-lt"/>
                <a:ea typeface="+mn-ea"/>
                <a:cs typeface="+mn-cs"/>
              </a:rPr>
              <a:t> of interest is only related to the tag-to-receiver paths. Suppose there are </a:t>
            </a:r>
            <a:r>
              <a:rPr lang="en-US" sz="1200" kern="1200" dirty="0" err="1">
                <a:solidFill>
                  <a:schemeClr val="tx1"/>
                </a:solidFill>
                <a:effectLst/>
                <a:latin typeface="+mn-lt"/>
                <a:ea typeface="+mn-ea"/>
                <a:cs typeface="+mn-cs"/>
              </a:rPr>
              <a:t>L_tx</a:t>
            </a:r>
            <a:r>
              <a:rPr lang="en-US" sz="1200" kern="1200" dirty="0">
                <a:solidFill>
                  <a:schemeClr val="tx1"/>
                </a:solidFill>
                <a:effectLst/>
                <a:latin typeface="+mn-lt"/>
                <a:ea typeface="+mn-ea"/>
                <a:cs typeface="+mn-cs"/>
              </a:rPr>
              <a:t> of </a:t>
            </a:r>
            <a:r>
              <a:rPr lang="en-US" sz="1200" kern="1200" dirty="0" err="1">
                <a:solidFill>
                  <a:schemeClr val="tx1"/>
                </a:solidFill>
                <a:effectLst/>
                <a:latin typeface="+mn-lt"/>
                <a:ea typeface="+mn-ea"/>
                <a:cs typeface="+mn-cs"/>
              </a:rPr>
              <a:t>tx</a:t>
            </a:r>
            <a:r>
              <a:rPr lang="en-US" sz="1200" kern="1200" dirty="0">
                <a:solidFill>
                  <a:schemeClr val="tx1"/>
                </a:solidFill>
                <a:effectLst/>
                <a:latin typeface="+mn-lt"/>
                <a:ea typeface="+mn-ea"/>
                <a:cs typeface="+mn-cs"/>
              </a:rPr>
              <a:t>-to-tag paths and </a:t>
            </a:r>
            <a:r>
              <a:rPr lang="en-US" sz="1200" kern="1200" dirty="0" err="1">
                <a:solidFill>
                  <a:schemeClr val="tx1"/>
                </a:solidFill>
                <a:effectLst/>
                <a:latin typeface="+mn-lt"/>
                <a:ea typeface="+mn-ea"/>
                <a:cs typeface="+mn-cs"/>
              </a:rPr>
              <a:t>L_tag</a:t>
            </a:r>
            <a:r>
              <a:rPr lang="en-US" sz="1200" kern="1200" dirty="0">
                <a:solidFill>
                  <a:schemeClr val="tx1"/>
                </a:solidFill>
                <a:effectLst/>
                <a:latin typeface="+mn-lt"/>
                <a:ea typeface="+mn-ea"/>
                <a:cs typeface="+mn-cs"/>
              </a:rPr>
              <a:t> of tag-to-receiver paths, and the receiver equips a three-antenna circular array. The signal model on the channel can be expressed in this way. This model is suitable to apply the state-of-the-art </a:t>
            </a:r>
            <a:r>
              <a:rPr lang="en-US" sz="1200" kern="1200" dirty="0" err="1">
                <a:solidFill>
                  <a:schemeClr val="tx1"/>
                </a:solidFill>
                <a:effectLst/>
                <a:latin typeface="+mn-lt"/>
                <a:ea typeface="+mn-ea"/>
                <a:cs typeface="+mn-cs"/>
              </a:rPr>
              <a:t>AoA</a:t>
            </a:r>
            <a:r>
              <a:rPr lang="en-US" sz="1200" kern="1200" dirty="0">
                <a:solidFill>
                  <a:schemeClr val="tx1"/>
                </a:solidFill>
                <a:effectLst/>
                <a:latin typeface="+mn-lt"/>
                <a:ea typeface="+mn-ea"/>
                <a:cs typeface="+mn-cs"/>
              </a:rPr>
              <a:t> estimation algorithm – </a:t>
            </a:r>
            <a:r>
              <a:rPr lang="en-US" sz="1200" kern="1200" dirty="0" err="1">
                <a:solidFill>
                  <a:schemeClr val="tx1"/>
                </a:solidFill>
                <a:effectLst/>
                <a:latin typeface="+mn-lt"/>
                <a:ea typeface="+mn-ea"/>
                <a:cs typeface="+mn-cs"/>
              </a:rPr>
              <a:t>SpotFi</a:t>
            </a:r>
            <a:r>
              <a:rPr lang="en-US" sz="1200" kern="1200" dirty="0">
                <a:solidFill>
                  <a:schemeClr val="tx1"/>
                </a:solidFill>
                <a:effectLst/>
                <a:latin typeface="+mn-lt"/>
                <a:ea typeface="+mn-ea"/>
                <a:cs typeface="+mn-cs"/>
              </a:rPr>
              <a:t> – to obtain the </a:t>
            </a:r>
            <a:r>
              <a:rPr lang="en-US" sz="1200" kern="1200" dirty="0" err="1">
                <a:solidFill>
                  <a:schemeClr val="tx1"/>
                </a:solidFill>
                <a:effectLst/>
                <a:latin typeface="+mn-lt"/>
                <a:ea typeface="+mn-ea"/>
                <a:cs typeface="+mn-cs"/>
              </a:rPr>
              <a:t>AoAs</a:t>
            </a:r>
            <a:r>
              <a:rPr lang="en-US" sz="1200" kern="1200" dirty="0">
                <a:solidFill>
                  <a:schemeClr val="tx1"/>
                </a:solidFill>
                <a:effectLst/>
                <a:latin typeface="+mn-lt"/>
                <a:ea typeface="+mn-ea"/>
                <a:cs typeface="+mn-cs"/>
              </a:rPr>
              <a:t>.</a:t>
            </a:r>
          </a:p>
        </p:txBody>
      </p:sp>
      <p:sp>
        <p:nvSpPr>
          <p:cNvPr id="5" name="Slide Number Placeholder 4"/>
          <p:cNvSpPr>
            <a:spLocks noGrp="1"/>
          </p:cNvSpPr>
          <p:nvPr>
            <p:ph type="sldNum" sz="quarter" idx="10"/>
          </p:nvPr>
        </p:nvSpPr>
        <p:spPr/>
        <p:txBody>
          <a:bodyPr/>
          <a:lstStyle/>
          <a:p>
            <a:fld id="{C371DD94-322B-284B-BC7E-3AC22A605F3D}" type="slidenum">
              <a:rPr lang="en-US" smtClean="0"/>
              <a:t>11</a:t>
            </a:fld>
            <a:endParaRPr lang="en-US"/>
          </a:p>
        </p:txBody>
      </p:sp>
    </p:spTree>
    <p:extLst>
      <p:ext uri="{BB962C8B-B14F-4D97-AF65-F5344CB8AC3E}">
        <p14:creationId xmlns:p14="http://schemas.microsoft.com/office/powerpoint/2010/main" val="2358259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this stage, we have obtained the </a:t>
            </a:r>
            <a:r>
              <a:rPr lang="en-US" altLang="zh-CN" sz="1200" kern="1200" dirty="0" err="1">
                <a:solidFill>
                  <a:schemeClr val="tx1"/>
                </a:solidFill>
                <a:effectLst/>
                <a:latin typeface="+mn-lt"/>
                <a:ea typeface="+mn-ea"/>
                <a:cs typeface="+mn-cs"/>
              </a:rPr>
              <a:t>AoAs</a:t>
            </a:r>
            <a:r>
              <a:rPr lang="en-US" altLang="zh-CN" sz="1200" kern="1200" dirty="0">
                <a:solidFill>
                  <a:schemeClr val="tx1"/>
                </a:solidFill>
                <a:effectLst/>
                <a:latin typeface="+mn-lt"/>
                <a:ea typeface="+mn-ea"/>
                <a:cs typeface="+mn-cs"/>
              </a:rPr>
              <a:t> of the robot to the tags. However, only the </a:t>
            </a:r>
            <a:r>
              <a:rPr lang="en-US" altLang="zh-CN" sz="1200" kern="1200" dirty="0" err="1">
                <a:solidFill>
                  <a:schemeClr val="tx1"/>
                </a:solidFill>
                <a:effectLst/>
                <a:latin typeface="+mn-lt"/>
                <a:ea typeface="+mn-ea"/>
                <a:cs typeface="+mn-cs"/>
              </a:rPr>
              <a:t>AoA</a:t>
            </a:r>
            <a:r>
              <a:rPr lang="en-US" altLang="zh-CN" sz="1200" kern="1200" dirty="0">
                <a:solidFill>
                  <a:schemeClr val="tx1"/>
                </a:solidFill>
                <a:effectLst/>
                <a:latin typeface="+mn-lt"/>
                <a:ea typeface="+mn-ea"/>
                <a:cs typeface="+mn-cs"/>
              </a:rPr>
              <a:t> from a tag cannot localize anything since there is no landmark. Moreover, there is no metric scale from the </a:t>
            </a:r>
            <a:r>
              <a:rPr lang="en-US" altLang="zh-CN" sz="1200" kern="1200" dirty="0" err="1">
                <a:solidFill>
                  <a:schemeClr val="tx1"/>
                </a:solidFill>
                <a:effectLst/>
                <a:latin typeface="+mn-lt"/>
                <a:ea typeface="+mn-ea"/>
                <a:cs typeface="+mn-cs"/>
              </a:rPr>
              <a:t>AoA</a:t>
            </a:r>
            <a:r>
              <a:rPr lang="en-US" altLang="zh-CN" sz="1200" kern="1200" dirty="0">
                <a:solidFill>
                  <a:schemeClr val="tx1"/>
                </a:solidFill>
                <a:effectLst/>
                <a:latin typeface="+mn-lt"/>
                <a:ea typeface="+mn-ea"/>
                <a:cs typeface="+mn-cs"/>
              </a:rPr>
              <a:t>, it is infeasible to establish a scaled reference system. </a:t>
            </a:r>
          </a:p>
          <a:p>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Fortunately, the robot is mobile. We take the mobility to construct multi-view constraints. Let’s take the two-view constraint as an example.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 robot moves to another place, experiencing a translation delta d and it has a new </a:t>
            </a:r>
            <a:r>
              <a:rPr lang="en-US" altLang="zh-CN" sz="1200" kern="1200" dirty="0" err="1">
                <a:solidFill>
                  <a:schemeClr val="tx1"/>
                </a:solidFill>
                <a:effectLst/>
                <a:latin typeface="+mn-lt"/>
                <a:ea typeface="+mn-ea"/>
                <a:cs typeface="+mn-cs"/>
              </a:rPr>
              <a:t>AoA</a:t>
            </a:r>
            <a:r>
              <a:rPr lang="en-US" altLang="zh-CN" sz="1200" kern="1200" dirty="0">
                <a:solidFill>
                  <a:schemeClr val="tx1"/>
                </a:solidFill>
                <a:effectLst/>
                <a:latin typeface="+mn-lt"/>
                <a:ea typeface="+mn-ea"/>
                <a:cs typeface="+mn-cs"/>
              </a:rPr>
              <a:t> theta 2 at the new position. Note that, combining with the previous state, it forms a triangle with two angles. Furthermore, the translation can be measured by the IMU on the robot. Thus, the metric scale information is included. With two angles and the scaled edge, the triangle can be uniquely determined.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problem is that IMU suffers from temporal drift. The amazing part is that the </a:t>
            </a:r>
            <a:r>
              <a:rPr lang="en-US" sz="1200" kern="1200" dirty="0" err="1">
                <a:solidFill>
                  <a:schemeClr val="tx1"/>
                </a:solidFill>
                <a:effectLst/>
                <a:latin typeface="+mn-lt"/>
                <a:ea typeface="+mn-ea"/>
                <a:cs typeface="+mn-cs"/>
              </a:rPr>
              <a:t>AoA</a:t>
            </a:r>
            <a:r>
              <a:rPr lang="en-US" sz="1200" kern="1200" dirty="0">
                <a:solidFill>
                  <a:schemeClr val="tx1"/>
                </a:solidFill>
                <a:effectLst/>
                <a:latin typeface="+mn-lt"/>
                <a:ea typeface="+mn-ea"/>
                <a:cs typeface="+mn-cs"/>
              </a:rPr>
              <a:t> is drift-free, i.e., the drift-free </a:t>
            </a:r>
            <a:r>
              <a:rPr lang="en-US" sz="1200" kern="1200" dirty="0" err="1">
                <a:solidFill>
                  <a:schemeClr val="tx1"/>
                </a:solidFill>
                <a:effectLst/>
                <a:latin typeface="+mn-lt"/>
                <a:ea typeface="+mn-ea"/>
                <a:cs typeface="+mn-cs"/>
              </a:rPr>
              <a:t>WiFi</a:t>
            </a:r>
            <a:r>
              <a:rPr lang="en-US" sz="1200" kern="1200" dirty="0">
                <a:solidFill>
                  <a:schemeClr val="tx1"/>
                </a:solidFill>
                <a:effectLst/>
                <a:latin typeface="+mn-lt"/>
                <a:ea typeface="+mn-ea"/>
                <a:cs typeface="+mn-cs"/>
              </a:rPr>
              <a:t> localizability, so that we can use it to significantly mitigate the IMU drift. Therefore, probably, we can fuse the </a:t>
            </a:r>
            <a:r>
              <a:rPr lang="en-US" sz="1200" kern="1200" dirty="0" err="1">
                <a:solidFill>
                  <a:schemeClr val="tx1"/>
                </a:solidFill>
                <a:effectLst/>
                <a:latin typeface="+mn-lt"/>
                <a:ea typeface="+mn-ea"/>
                <a:cs typeface="+mn-cs"/>
              </a:rPr>
              <a:t>WiFi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AoA</a:t>
            </a:r>
            <a:r>
              <a:rPr lang="en-US" sz="1200" kern="1200" dirty="0">
                <a:solidFill>
                  <a:schemeClr val="tx1"/>
                </a:solidFill>
                <a:effectLst/>
                <a:latin typeface="+mn-lt"/>
                <a:ea typeface="+mn-ea"/>
                <a:cs typeface="+mn-cs"/>
              </a:rPr>
              <a:t> with the IMU measurements to localize the backscatter.</a:t>
            </a:r>
          </a:p>
        </p:txBody>
      </p:sp>
      <p:sp>
        <p:nvSpPr>
          <p:cNvPr id="5" name="Slide Number Placeholder 4"/>
          <p:cNvSpPr>
            <a:spLocks noGrp="1"/>
          </p:cNvSpPr>
          <p:nvPr>
            <p:ph type="sldNum" sz="quarter" idx="10"/>
          </p:nvPr>
        </p:nvSpPr>
        <p:spPr/>
        <p:txBody>
          <a:bodyPr/>
          <a:lstStyle/>
          <a:p>
            <a:fld id="{C371DD94-322B-284B-BC7E-3AC22A605F3D}" type="slidenum">
              <a:rPr lang="en-US" smtClean="0"/>
              <a:t>12</a:t>
            </a:fld>
            <a:endParaRPr lang="en-US"/>
          </a:p>
        </p:txBody>
      </p:sp>
    </p:spTree>
    <p:extLst>
      <p:ext uri="{BB962C8B-B14F-4D97-AF65-F5344CB8AC3E}">
        <p14:creationId xmlns:p14="http://schemas.microsoft.com/office/powerpoint/2010/main" val="3234224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comes to our core technique: the </a:t>
            </a:r>
            <a:r>
              <a:rPr lang="en-US" sz="1200" kern="1200" dirty="0" err="1">
                <a:solidFill>
                  <a:schemeClr val="tx1"/>
                </a:solidFill>
                <a:effectLst/>
                <a:latin typeface="+mn-lt"/>
                <a:ea typeface="+mn-ea"/>
                <a:cs typeface="+mn-cs"/>
              </a:rPr>
              <a:t>AoA</a:t>
            </a:r>
            <a:r>
              <a:rPr lang="en-US" sz="1200" kern="1200" dirty="0">
                <a:solidFill>
                  <a:schemeClr val="tx1"/>
                </a:solidFill>
                <a:effectLst/>
                <a:latin typeface="+mn-lt"/>
                <a:ea typeface="+mn-ea"/>
                <a:cs typeface="+mn-cs"/>
              </a:rPr>
              <a:t>-IMU SLAM framework. It is actually an optimization system.</a:t>
            </a:r>
          </a:p>
        </p:txBody>
      </p:sp>
      <p:sp>
        <p:nvSpPr>
          <p:cNvPr id="5" name="Slide Number Placeholder 4"/>
          <p:cNvSpPr>
            <a:spLocks noGrp="1"/>
          </p:cNvSpPr>
          <p:nvPr>
            <p:ph type="sldNum" sz="quarter" idx="10"/>
          </p:nvPr>
        </p:nvSpPr>
        <p:spPr/>
        <p:txBody>
          <a:bodyPr/>
          <a:lstStyle/>
          <a:p>
            <a:fld id="{C371DD94-322B-284B-BC7E-3AC22A605F3D}" type="slidenum">
              <a:rPr lang="en-US" smtClean="0"/>
              <a:t>13</a:t>
            </a:fld>
            <a:endParaRPr lang="en-US"/>
          </a:p>
        </p:txBody>
      </p:sp>
    </p:spTree>
    <p:extLst>
      <p:ext uri="{BB962C8B-B14F-4D97-AF65-F5344CB8AC3E}">
        <p14:creationId xmlns:p14="http://schemas.microsoft.com/office/powerpoint/2010/main" val="1946482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employ a graph based optimization framework. In this graph, the edges are constraints and the nodes are the hidden states. Each B denotes a backscatter location and each u denotes the robot’s location at a timestamp. The black dot edge is the odometry constraint, which can be observed by IMU. The red edge denotes the backscatter </a:t>
            </a:r>
            <a:r>
              <a:rPr lang="en-US" sz="1200" kern="1200" dirty="0" err="1">
                <a:solidFill>
                  <a:schemeClr val="tx1"/>
                </a:solidFill>
                <a:effectLst/>
                <a:latin typeface="+mn-lt"/>
                <a:ea typeface="+mn-ea"/>
                <a:cs typeface="+mn-cs"/>
              </a:rPr>
              <a:t>AoA</a:t>
            </a:r>
            <a:r>
              <a:rPr lang="en-US" sz="1200" kern="1200" dirty="0">
                <a:solidFill>
                  <a:schemeClr val="tx1"/>
                </a:solidFill>
                <a:effectLst/>
                <a:latin typeface="+mn-lt"/>
                <a:ea typeface="+mn-ea"/>
                <a:cs typeface="+mn-cs"/>
              </a:rPr>
              <a:t> constraint. Solving the full SLAM over the entire trajectory is very computation expensive and the results have a large delay. The robot will lose its navigation capability without real-time location updates. To achieve real-time processing, we use a sliding window fashion to bound the computation complexity. We only process the hidden states and their corresponding observations in a fixed length of time window.</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 this fashion, we formulate the state vector in this way.</a:t>
            </a:r>
            <a:endParaRPr lang="en-US" sz="1200" kern="1200" dirty="0">
              <a:solidFill>
                <a:schemeClr val="tx1"/>
              </a:solidFill>
              <a:effectLst/>
              <a:latin typeface="+mn-lt"/>
              <a:ea typeface="+mn-ea"/>
              <a:cs typeface="+mn-cs"/>
            </a:endParaRPr>
          </a:p>
        </p:txBody>
      </p:sp>
      <p:sp>
        <p:nvSpPr>
          <p:cNvPr id="5" name="Slide Number Placeholder 4"/>
          <p:cNvSpPr>
            <a:spLocks noGrp="1"/>
          </p:cNvSpPr>
          <p:nvPr>
            <p:ph type="sldNum" sz="quarter" idx="10"/>
          </p:nvPr>
        </p:nvSpPr>
        <p:spPr/>
        <p:txBody>
          <a:bodyPr/>
          <a:lstStyle/>
          <a:p>
            <a:fld id="{C371DD94-322B-284B-BC7E-3AC22A605F3D}" type="slidenum">
              <a:rPr lang="en-US" smtClean="0"/>
              <a:t>14</a:t>
            </a:fld>
            <a:endParaRPr lang="en-US"/>
          </a:p>
        </p:txBody>
      </p:sp>
    </p:spTree>
    <p:extLst>
      <p:ext uri="{BB962C8B-B14F-4D97-AF65-F5344CB8AC3E}">
        <p14:creationId xmlns:p14="http://schemas.microsoft.com/office/powerpoint/2010/main" val="895075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see 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formulation of </a:t>
            </a:r>
            <a:r>
              <a:rPr lang="en-US" altLang="zh-CN" sz="1200" kern="1200" dirty="0" err="1">
                <a:solidFill>
                  <a:schemeClr val="tx1"/>
                </a:solidFill>
                <a:effectLst/>
                <a:latin typeface="+mn-lt"/>
                <a:ea typeface="+mn-ea"/>
                <a:cs typeface="+mn-cs"/>
              </a:rPr>
              <a:t>AoA</a:t>
            </a:r>
            <a:r>
              <a:rPr lang="en-US" altLang="zh-CN" sz="1200" kern="1200" dirty="0">
                <a:solidFill>
                  <a:schemeClr val="tx1"/>
                </a:solidFill>
                <a:effectLst/>
                <a:latin typeface="+mn-lt"/>
                <a:ea typeface="+mn-ea"/>
                <a:cs typeface="+mn-cs"/>
              </a:rPr>
              <a:t>-IMU SLAM. The objective is to find the configuration of the states that best satisfies all the measurement constraints. Basically, we have two types of measurements, which are </a:t>
            </a:r>
            <a:r>
              <a:rPr lang="en-US" altLang="zh-CN" sz="1200" kern="1200" dirty="0" err="1">
                <a:solidFill>
                  <a:schemeClr val="tx1"/>
                </a:solidFill>
                <a:effectLst/>
                <a:latin typeface="+mn-lt"/>
                <a:ea typeface="+mn-ea"/>
                <a:cs typeface="+mn-cs"/>
              </a:rPr>
              <a:t>AoAs</a:t>
            </a:r>
            <a:r>
              <a:rPr lang="en-US" altLang="zh-CN" sz="1200" kern="1200" dirty="0">
                <a:solidFill>
                  <a:schemeClr val="tx1"/>
                </a:solidFill>
                <a:effectLst/>
                <a:latin typeface="+mn-lt"/>
                <a:ea typeface="+mn-ea"/>
                <a:cs typeface="+mn-cs"/>
              </a:rPr>
              <a:t> obtained from </a:t>
            </a:r>
            <a:r>
              <a:rPr lang="en-US" altLang="zh-CN" sz="1200" kern="1200" dirty="0" err="1">
                <a:solidFill>
                  <a:schemeClr val="tx1"/>
                </a:solidFill>
                <a:effectLst/>
                <a:latin typeface="+mn-lt"/>
                <a:ea typeface="+mn-ea"/>
                <a:cs typeface="+mn-cs"/>
              </a:rPr>
              <a:t>WiFi</a:t>
            </a:r>
            <a:r>
              <a:rPr lang="en-US" altLang="zh-CN" sz="1200" kern="1200" dirty="0">
                <a:solidFill>
                  <a:schemeClr val="tx1"/>
                </a:solidFill>
                <a:effectLst/>
                <a:latin typeface="+mn-lt"/>
                <a:ea typeface="+mn-ea"/>
                <a:cs typeface="+mn-cs"/>
              </a:rPr>
              <a:t> CSI and odometry obtained from IMU. We would like to minimize the </a:t>
            </a:r>
            <a:r>
              <a:rPr lang="en-US" altLang="zh-CN" sz="1200" kern="1200" dirty="0" err="1">
                <a:solidFill>
                  <a:schemeClr val="tx1"/>
                </a:solidFill>
                <a:effectLst/>
                <a:latin typeface="+mn-lt"/>
                <a:ea typeface="+mn-ea"/>
                <a:cs typeface="+mn-cs"/>
              </a:rPr>
              <a:t>Mahalanobis</a:t>
            </a:r>
            <a:r>
              <a:rPr lang="en-US" altLang="zh-CN" sz="1200" kern="1200" dirty="0">
                <a:solidFill>
                  <a:schemeClr val="tx1"/>
                </a:solidFill>
                <a:effectLst/>
                <a:latin typeface="+mn-lt"/>
                <a:ea typeface="+mn-ea"/>
                <a:cs typeface="+mn-cs"/>
              </a:rPr>
              <a:t> norm of the residuals. For the measurement constraints, we observe the </a:t>
            </a:r>
            <a:r>
              <a:rPr lang="en-US" altLang="zh-CN" sz="1200" kern="1200" dirty="0" err="1">
                <a:solidFill>
                  <a:schemeClr val="tx1"/>
                </a:solidFill>
                <a:effectLst/>
                <a:latin typeface="+mn-lt"/>
                <a:ea typeface="+mn-ea"/>
                <a:cs typeface="+mn-cs"/>
              </a:rPr>
              <a:t>AoAs</a:t>
            </a:r>
            <a:r>
              <a:rPr lang="en-US" altLang="zh-CN" sz="1200" kern="1200" dirty="0">
                <a:solidFill>
                  <a:schemeClr val="tx1"/>
                </a:solidFill>
                <a:effectLst/>
                <a:latin typeface="+mn-lt"/>
                <a:ea typeface="+mn-ea"/>
                <a:cs typeface="+mn-cs"/>
              </a:rPr>
              <a:t> as O hat from frame </a:t>
            </a:r>
            <a:r>
              <a:rPr lang="en-US" altLang="zh-CN" sz="1200" kern="1200" dirty="0" err="1">
                <a:solidFill>
                  <a:schemeClr val="tx1"/>
                </a:solidFill>
                <a:effectLst/>
                <a:latin typeface="+mn-lt"/>
                <a:ea typeface="+mn-ea"/>
                <a:cs typeface="+mn-cs"/>
              </a:rPr>
              <a:t>i</a:t>
            </a:r>
            <a:r>
              <a:rPr lang="en-US" altLang="zh-CN" sz="1200" kern="1200" dirty="0">
                <a:solidFill>
                  <a:schemeClr val="tx1"/>
                </a:solidFill>
                <a:effectLst/>
                <a:latin typeface="+mn-lt"/>
                <a:ea typeface="+mn-ea"/>
                <a:cs typeface="+mn-cs"/>
              </a:rPr>
              <a:t> to frame j and odometry as u hat from frame k+1 to frame k. </a:t>
            </a:r>
            <a:endParaRPr lang="en-US" sz="1200" kern="1200" dirty="0">
              <a:solidFill>
                <a:schemeClr val="tx1"/>
              </a:solidFill>
              <a:effectLst/>
              <a:latin typeface="+mn-lt"/>
              <a:ea typeface="+mn-ea"/>
              <a:cs typeface="+mn-cs"/>
            </a:endParaRPr>
          </a:p>
        </p:txBody>
      </p:sp>
      <p:sp>
        <p:nvSpPr>
          <p:cNvPr id="5" name="Slide Number Placeholder 4"/>
          <p:cNvSpPr>
            <a:spLocks noGrp="1"/>
          </p:cNvSpPr>
          <p:nvPr>
            <p:ph type="sldNum" sz="quarter" idx="10"/>
          </p:nvPr>
        </p:nvSpPr>
        <p:spPr/>
        <p:txBody>
          <a:bodyPr/>
          <a:lstStyle/>
          <a:p>
            <a:fld id="{C371DD94-322B-284B-BC7E-3AC22A605F3D}" type="slidenum">
              <a:rPr lang="en-US" smtClean="0"/>
              <a:t>15</a:t>
            </a:fld>
            <a:endParaRPr lang="en-US"/>
          </a:p>
        </p:txBody>
      </p:sp>
    </p:spTree>
    <p:extLst>
      <p:ext uri="{BB962C8B-B14F-4D97-AF65-F5344CB8AC3E}">
        <p14:creationId xmlns:p14="http://schemas.microsoft.com/office/powerpoint/2010/main" val="2832220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ltLang="zh-CN" sz="1200" kern="1200" dirty="0">
                <a:solidFill>
                  <a:schemeClr val="tx1"/>
                </a:solidFill>
                <a:effectLst/>
                <a:latin typeface="+mn-lt"/>
                <a:ea typeface="+mn-ea"/>
                <a:cs typeface="+mn-cs"/>
              </a:rPr>
              <a:t>The expansion of </a:t>
            </a:r>
            <a:r>
              <a:rPr lang="en-US" altLang="zh-CN" sz="1200" kern="1200" dirty="0" err="1">
                <a:solidFill>
                  <a:schemeClr val="tx1"/>
                </a:solidFill>
                <a:effectLst/>
                <a:latin typeface="+mn-lt"/>
                <a:ea typeface="+mn-ea"/>
                <a:cs typeface="+mn-cs"/>
              </a:rPr>
              <a:t>Mahalanobis</a:t>
            </a:r>
            <a:r>
              <a:rPr lang="en-US" altLang="zh-CN" sz="1200" kern="1200" dirty="0">
                <a:solidFill>
                  <a:schemeClr val="tx1"/>
                </a:solidFill>
                <a:effectLst/>
                <a:latin typeface="+mn-lt"/>
                <a:ea typeface="+mn-ea"/>
                <a:cs typeface="+mn-cs"/>
              </a:rPr>
              <a:t> norm can be expressed as follows. To solve the problem, we need to derive the prediction models to specify Q, P, Omega, and Lambda. Since the derivation is complicated and tedious, we omit the details here. Please refer to the paper for the details.</a:t>
            </a:r>
            <a:endParaRPr lang="en-US" sz="1200" kern="1200" dirty="0">
              <a:solidFill>
                <a:schemeClr val="tx1"/>
              </a:solidFill>
              <a:effectLst/>
              <a:latin typeface="+mn-lt"/>
              <a:ea typeface="+mn-ea"/>
              <a:cs typeface="+mn-cs"/>
            </a:endParaRPr>
          </a:p>
        </p:txBody>
      </p:sp>
      <p:sp>
        <p:nvSpPr>
          <p:cNvPr id="5" name="Slide Number Placeholder 4"/>
          <p:cNvSpPr>
            <a:spLocks noGrp="1"/>
          </p:cNvSpPr>
          <p:nvPr>
            <p:ph type="sldNum" sz="quarter" idx="10"/>
          </p:nvPr>
        </p:nvSpPr>
        <p:spPr/>
        <p:txBody>
          <a:bodyPr/>
          <a:lstStyle/>
          <a:p>
            <a:fld id="{C371DD94-322B-284B-BC7E-3AC22A605F3D}" type="slidenum">
              <a:rPr lang="en-US" smtClean="0"/>
              <a:t>16</a:t>
            </a:fld>
            <a:endParaRPr lang="en-US"/>
          </a:p>
        </p:txBody>
      </p:sp>
    </p:spTree>
    <p:extLst>
      <p:ext uri="{BB962C8B-B14F-4D97-AF65-F5344CB8AC3E}">
        <p14:creationId xmlns:p14="http://schemas.microsoft.com/office/powerpoint/2010/main" val="3879965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system consists of four components: an iRobot Create 2 as the platform, a LORD </a:t>
            </a:r>
            <a:r>
              <a:rPr lang="en-US" sz="1200" kern="1200" dirty="0" err="1">
                <a:solidFill>
                  <a:schemeClr val="tx1"/>
                </a:solidFill>
                <a:effectLst/>
                <a:latin typeface="+mn-lt"/>
                <a:ea typeface="+mn-ea"/>
                <a:cs typeface="+mn-cs"/>
              </a:rPr>
              <a:t>MicroStrain</a:t>
            </a:r>
            <a:r>
              <a:rPr lang="en-US" sz="1200" kern="1200" dirty="0">
                <a:solidFill>
                  <a:schemeClr val="tx1"/>
                </a:solidFill>
                <a:effectLst/>
                <a:latin typeface="+mn-lt"/>
                <a:ea typeface="+mn-ea"/>
                <a:cs typeface="+mn-cs"/>
              </a:rPr>
              <a:t> IMU for odometry measurements, customized backscatters implemented by the open source project </a:t>
            </a:r>
            <a:r>
              <a:rPr lang="en-US" sz="1200" kern="1200" dirty="0" err="1">
                <a:solidFill>
                  <a:schemeClr val="tx1"/>
                </a:solidFill>
                <a:effectLst/>
                <a:latin typeface="+mn-lt"/>
                <a:ea typeface="+mn-ea"/>
                <a:cs typeface="+mn-cs"/>
              </a:rPr>
              <a:t>HitchHike</a:t>
            </a:r>
            <a:r>
              <a:rPr lang="en-US" sz="1200" kern="1200" dirty="0">
                <a:solidFill>
                  <a:schemeClr val="tx1"/>
                </a:solidFill>
                <a:effectLst/>
                <a:latin typeface="+mn-lt"/>
                <a:ea typeface="+mn-ea"/>
                <a:cs typeface="+mn-cs"/>
              </a:rPr>
              <a:t>, and an Intel NUC equipped with an Intel 5300 wireless card. The wireless card is hacked to extract the channel state information by the </a:t>
            </a:r>
            <a:r>
              <a:rPr lang="en-US" sz="1200" kern="1200" dirty="0" err="1">
                <a:solidFill>
                  <a:schemeClr val="tx1"/>
                </a:solidFill>
                <a:effectLst/>
                <a:latin typeface="+mn-lt"/>
                <a:ea typeface="+mn-ea"/>
                <a:cs typeface="+mn-cs"/>
              </a:rPr>
              <a:t>linux</a:t>
            </a:r>
            <a:r>
              <a:rPr lang="en-US" sz="1200" kern="1200" dirty="0">
                <a:solidFill>
                  <a:schemeClr val="tx1"/>
                </a:solidFill>
                <a:effectLst/>
                <a:latin typeface="+mn-lt"/>
                <a:ea typeface="+mn-ea"/>
                <a:cs typeface="+mn-cs"/>
              </a:rPr>
              <a:t> CSI tool. We attach the Intel NUC on the robot and control the robot to move along a predefined trajectory for experiments.</a:t>
            </a:r>
          </a:p>
        </p:txBody>
      </p:sp>
      <p:sp>
        <p:nvSpPr>
          <p:cNvPr id="5" name="Slide Number Placeholder 4"/>
          <p:cNvSpPr>
            <a:spLocks noGrp="1"/>
          </p:cNvSpPr>
          <p:nvPr>
            <p:ph type="sldNum" sz="quarter" idx="10"/>
          </p:nvPr>
        </p:nvSpPr>
        <p:spPr/>
        <p:txBody>
          <a:bodyPr/>
          <a:lstStyle/>
          <a:p>
            <a:fld id="{C371DD94-322B-284B-BC7E-3AC22A605F3D}" type="slidenum">
              <a:rPr lang="en-US" smtClean="0"/>
              <a:t>17</a:t>
            </a:fld>
            <a:endParaRPr lang="en-US"/>
          </a:p>
        </p:txBody>
      </p:sp>
    </p:spTree>
    <p:extLst>
      <p:ext uri="{BB962C8B-B14F-4D97-AF65-F5344CB8AC3E}">
        <p14:creationId xmlns:p14="http://schemas.microsoft.com/office/powerpoint/2010/main" val="2233646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evaluation is conducted in the meeting room of our lab.  We deploy 4 backscatter tags in the room. We focus on evaluating the microbenchmark, </a:t>
            </a:r>
            <a:r>
              <a:rPr lang="en-US" sz="1200" kern="1200" dirty="0" err="1">
                <a:solidFill>
                  <a:schemeClr val="tx1"/>
                </a:solidFill>
                <a:effectLst/>
                <a:latin typeface="+mn-lt"/>
                <a:ea typeface="+mn-ea"/>
                <a:cs typeface="+mn-cs"/>
              </a:rPr>
              <a:t>AoA</a:t>
            </a:r>
            <a:r>
              <a:rPr lang="en-US" sz="1200" kern="1200" dirty="0">
                <a:solidFill>
                  <a:schemeClr val="tx1"/>
                </a:solidFill>
                <a:effectLst/>
                <a:latin typeface="+mn-lt"/>
                <a:ea typeface="+mn-ea"/>
                <a:cs typeface="+mn-cs"/>
              </a:rPr>
              <a:t> accuracy, and the system-level performance, the localization accuracy of tags and the robot.</a:t>
            </a:r>
          </a:p>
        </p:txBody>
      </p:sp>
      <p:sp>
        <p:nvSpPr>
          <p:cNvPr id="5" name="Slide Number Placeholder 4"/>
          <p:cNvSpPr>
            <a:spLocks noGrp="1"/>
          </p:cNvSpPr>
          <p:nvPr>
            <p:ph type="sldNum" sz="quarter" idx="10"/>
          </p:nvPr>
        </p:nvSpPr>
        <p:spPr/>
        <p:txBody>
          <a:bodyPr/>
          <a:lstStyle/>
          <a:p>
            <a:fld id="{C371DD94-322B-284B-BC7E-3AC22A605F3D}" type="slidenum">
              <a:rPr lang="en-US" smtClean="0"/>
              <a:t>18</a:t>
            </a:fld>
            <a:endParaRPr lang="en-US"/>
          </a:p>
        </p:txBody>
      </p:sp>
    </p:spTree>
    <p:extLst>
      <p:ext uri="{BB962C8B-B14F-4D97-AF65-F5344CB8AC3E}">
        <p14:creationId xmlns:p14="http://schemas.microsoft.com/office/powerpoint/2010/main" val="234853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AoA</a:t>
            </a:r>
            <a:r>
              <a:rPr lang="en-US" sz="1200" kern="1200" dirty="0">
                <a:solidFill>
                  <a:schemeClr val="tx1"/>
                </a:solidFill>
                <a:effectLst/>
                <a:latin typeface="+mn-lt"/>
                <a:ea typeface="+mn-ea"/>
                <a:cs typeface="+mn-cs"/>
              </a:rPr>
              <a:t> is the drift-free measurement that encode the location information to mitigate the IMU drift. Therefore, it is crucial to the whole system. We compare it with the state-of-the-art technique, </a:t>
            </a:r>
            <a:r>
              <a:rPr lang="en-US" sz="1200" kern="1200" dirty="0" err="1">
                <a:solidFill>
                  <a:schemeClr val="tx1"/>
                </a:solidFill>
                <a:effectLst/>
                <a:latin typeface="+mn-lt"/>
                <a:ea typeface="+mn-ea"/>
                <a:cs typeface="+mn-cs"/>
              </a:rPr>
              <a:t>WiTag</a:t>
            </a:r>
            <a:r>
              <a:rPr lang="en-US" sz="1200" kern="1200" dirty="0">
                <a:solidFill>
                  <a:schemeClr val="tx1"/>
                </a:solidFill>
                <a:effectLst/>
                <a:latin typeface="+mn-lt"/>
                <a:ea typeface="+mn-ea"/>
                <a:cs typeface="+mn-cs"/>
              </a:rPr>
              <a:t>. Basically, our </a:t>
            </a:r>
            <a:r>
              <a:rPr lang="en-US" sz="1200" kern="1200" dirty="0" err="1">
                <a:solidFill>
                  <a:schemeClr val="tx1"/>
                </a:solidFill>
                <a:effectLst/>
                <a:latin typeface="+mn-lt"/>
                <a:ea typeface="+mn-ea"/>
                <a:cs typeface="+mn-cs"/>
              </a:rPr>
              <a:t>AoA</a:t>
            </a:r>
            <a:r>
              <a:rPr lang="en-US" sz="1200" kern="1200" dirty="0">
                <a:solidFill>
                  <a:schemeClr val="tx1"/>
                </a:solidFill>
                <a:effectLst/>
                <a:latin typeface="+mn-lt"/>
                <a:ea typeface="+mn-ea"/>
                <a:cs typeface="+mn-cs"/>
              </a:rPr>
              <a:t> estimation differs </a:t>
            </a:r>
            <a:r>
              <a:rPr lang="en-US" sz="1200" kern="1200" dirty="0" err="1">
                <a:solidFill>
                  <a:schemeClr val="tx1"/>
                </a:solidFill>
                <a:effectLst/>
                <a:latin typeface="+mn-lt"/>
                <a:ea typeface="+mn-ea"/>
                <a:cs typeface="+mn-cs"/>
              </a:rPr>
              <a:t>WiTag</a:t>
            </a:r>
            <a:r>
              <a:rPr lang="en-US" sz="1200" kern="1200" dirty="0">
                <a:solidFill>
                  <a:schemeClr val="tx1"/>
                </a:solidFill>
                <a:effectLst/>
                <a:latin typeface="+mn-lt"/>
                <a:ea typeface="+mn-ea"/>
                <a:cs typeface="+mn-cs"/>
              </a:rPr>
              <a:t> from the interference among multiple tags. </a:t>
            </a:r>
            <a:r>
              <a:rPr lang="en-US" sz="1200" kern="1200" dirty="0" err="1">
                <a:solidFill>
                  <a:schemeClr val="tx1"/>
                </a:solidFill>
                <a:effectLst/>
                <a:latin typeface="+mn-lt"/>
                <a:ea typeface="+mn-ea"/>
                <a:cs typeface="+mn-cs"/>
              </a:rPr>
              <a:t>WiTag</a:t>
            </a:r>
            <a:r>
              <a:rPr lang="en-US" sz="1200" kern="1200" dirty="0">
                <a:solidFill>
                  <a:schemeClr val="tx1"/>
                </a:solidFill>
                <a:effectLst/>
                <a:latin typeface="+mn-lt"/>
                <a:ea typeface="+mn-ea"/>
                <a:cs typeface="+mn-cs"/>
              </a:rPr>
              <a:t> achieves decimeter localization accuracy with their </a:t>
            </a:r>
            <a:r>
              <a:rPr lang="en-US" sz="1200" kern="1200" dirty="0" err="1">
                <a:solidFill>
                  <a:schemeClr val="tx1"/>
                </a:solidFill>
                <a:effectLst/>
                <a:latin typeface="+mn-lt"/>
                <a:ea typeface="+mn-ea"/>
                <a:cs typeface="+mn-cs"/>
              </a:rPr>
              <a:t>AoA</a:t>
            </a:r>
            <a:r>
              <a:rPr lang="en-US" sz="1200" kern="1200" dirty="0">
                <a:solidFill>
                  <a:schemeClr val="tx1"/>
                </a:solidFill>
                <a:effectLst/>
                <a:latin typeface="+mn-lt"/>
                <a:ea typeface="+mn-ea"/>
                <a:cs typeface="+mn-cs"/>
              </a:rPr>
              <a:t> estimates. If we can achieve similar performance with the coexistence of multiple tags, then the </a:t>
            </a:r>
            <a:r>
              <a:rPr lang="en-US" sz="1200" kern="1200" dirty="0" err="1">
                <a:solidFill>
                  <a:schemeClr val="tx1"/>
                </a:solidFill>
                <a:effectLst/>
                <a:latin typeface="+mn-lt"/>
                <a:ea typeface="+mn-ea"/>
                <a:cs typeface="+mn-cs"/>
              </a:rPr>
              <a:t>AoAs</a:t>
            </a:r>
            <a:r>
              <a:rPr lang="en-US" sz="1200" kern="1200" dirty="0">
                <a:solidFill>
                  <a:schemeClr val="tx1"/>
                </a:solidFill>
                <a:effectLst/>
                <a:latin typeface="+mn-lt"/>
                <a:ea typeface="+mn-ea"/>
                <a:cs typeface="+mn-cs"/>
              </a:rPr>
              <a:t> can greatly help mitigate the IMU drift. From the result, we can see that in both LOS and NLOS conditions, our result is similar to </a:t>
            </a:r>
            <a:r>
              <a:rPr lang="en-US" sz="1200" kern="1200" dirty="0" err="1">
                <a:solidFill>
                  <a:schemeClr val="tx1"/>
                </a:solidFill>
                <a:effectLst/>
                <a:latin typeface="+mn-lt"/>
                <a:ea typeface="+mn-ea"/>
                <a:cs typeface="+mn-cs"/>
              </a:rPr>
              <a:t>WiTag</a:t>
            </a:r>
            <a:r>
              <a:rPr lang="en-US" sz="1200" kern="1200" dirty="0">
                <a:solidFill>
                  <a:schemeClr val="tx1"/>
                </a:solidFill>
                <a:effectLst/>
                <a:latin typeface="+mn-lt"/>
                <a:ea typeface="+mn-ea"/>
                <a:cs typeface="+mn-cs"/>
              </a:rPr>
              <a:t>. This shows that the </a:t>
            </a:r>
            <a:r>
              <a:rPr lang="en-US" sz="1200" kern="1200" dirty="0" err="1">
                <a:solidFill>
                  <a:schemeClr val="tx1"/>
                </a:solidFill>
                <a:effectLst/>
                <a:latin typeface="+mn-lt"/>
                <a:ea typeface="+mn-ea"/>
                <a:cs typeface="+mn-cs"/>
              </a:rPr>
              <a:t>AoAs</a:t>
            </a:r>
            <a:r>
              <a:rPr lang="en-US" sz="1200" kern="1200" dirty="0">
                <a:solidFill>
                  <a:schemeClr val="tx1"/>
                </a:solidFill>
                <a:effectLst/>
                <a:latin typeface="+mn-lt"/>
                <a:ea typeface="+mn-ea"/>
                <a:cs typeface="+mn-cs"/>
              </a:rPr>
              <a:t> are promising to mitigate the IMU drift.</a:t>
            </a:r>
          </a:p>
        </p:txBody>
      </p:sp>
      <p:sp>
        <p:nvSpPr>
          <p:cNvPr id="5" name="Slide Number Placeholder 4"/>
          <p:cNvSpPr>
            <a:spLocks noGrp="1"/>
          </p:cNvSpPr>
          <p:nvPr>
            <p:ph type="sldNum" sz="quarter" idx="10"/>
          </p:nvPr>
        </p:nvSpPr>
        <p:spPr/>
        <p:txBody>
          <a:bodyPr/>
          <a:lstStyle/>
          <a:p>
            <a:fld id="{C371DD94-322B-284B-BC7E-3AC22A605F3D}" type="slidenum">
              <a:rPr lang="en-US" smtClean="0"/>
              <a:t>19</a:t>
            </a:fld>
            <a:endParaRPr lang="en-US"/>
          </a:p>
        </p:txBody>
      </p:sp>
    </p:spTree>
    <p:extLst>
      <p:ext uri="{BB962C8B-B14F-4D97-AF65-F5344CB8AC3E}">
        <p14:creationId xmlns:p14="http://schemas.microsoft.com/office/powerpoint/2010/main" val="501157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Recently, the innovations of backscatter technology have driven the realization of universal IoT deployment. The major breakthrough is two-fold: low-power communication enables 10-year operation with a button cell battery, and the backscatter networking protocol enables concurrent transmissions.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5" name="Slide Number Placeholder 4"/>
          <p:cNvSpPr>
            <a:spLocks noGrp="1"/>
          </p:cNvSpPr>
          <p:nvPr>
            <p:ph type="sldNum" sz="quarter" idx="10"/>
          </p:nvPr>
        </p:nvSpPr>
        <p:spPr/>
        <p:txBody>
          <a:bodyPr/>
          <a:lstStyle/>
          <a:p>
            <a:fld id="{C371DD94-322B-284B-BC7E-3AC22A605F3D}" type="slidenum">
              <a:rPr lang="en-US" smtClean="0"/>
              <a:t>2</a:t>
            </a:fld>
            <a:endParaRPr lang="en-US"/>
          </a:p>
        </p:txBody>
      </p:sp>
    </p:spTree>
    <p:extLst>
      <p:ext uri="{BB962C8B-B14F-4D97-AF65-F5344CB8AC3E}">
        <p14:creationId xmlns:p14="http://schemas.microsoft.com/office/powerpoint/2010/main" val="1726074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evaluating the system-level performance, we move the robot over the room. The accuracy of the robot’s location is 39.3cm over the whole trajectory. The accuracy of the tags in LOS conditions, which correspond to tag 1, 2, and 3, is 74.6 cm. The accuracy of tag4, which is blocked by the office wall, is worse to 145.9 cm because the weak signal that penetrate the wall makes the CSI estimation from the wireless card is prone to noise. This degrades the </a:t>
            </a:r>
            <a:r>
              <a:rPr lang="en-US" sz="1200" kern="1200" dirty="0" err="1">
                <a:solidFill>
                  <a:schemeClr val="tx1"/>
                </a:solidFill>
                <a:effectLst/>
                <a:latin typeface="+mn-lt"/>
                <a:ea typeface="+mn-ea"/>
                <a:cs typeface="+mn-cs"/>
              </a:rPr>
              <a:t>AoA</a:t>
            </a:r>
            <a:r>
              <a:rPr lang="en-US" sz="1200" kern="1200" dirty="0">
                <a:solidFill>
                  <a:schemeClr val="tx1"/>
                </a:solidFill>
                <a:effectLst/>
                <a:latin typeface="+mn-lt"/>
                <a:ea typeface="+mn-ea"/>
                <a:cs typeface="+mn-cs"/>
              </a:rPr>
              <a:t> estimation performance.</a:t>
            </a:r>
          </a:p>
        </p:txBody>
      </p:sp>
      <p:sp>
        <p:nvSpPr>
          <p:cNvPr id="5" name="Slide Number Placeholder 4"/>
          <p:cNvSpPr>
            <a:spLocks noGrp="1"/>
          </p:cNvSpPr>
          <p:nvPr>
            <p:ph type="sldNum" sz="quarter" idx="10"/>
          </p:nvPr>
        </p:nvSpPr>
        <p:spPr/>
        <p:txBody>
          <a:bodyPr/>
          <a:lstStyle/>
          <a:p>
            <a:fld id="{C371DD94-322B-284B-BC7E-3AC22A605F3D}" type="slidenum">
              <a:rPr lang="en-US" smtClean="0"/>
              <a:t>20</a:t>
            </a:fld>
            <a:endParaRPr lang="en-US"/>
          </a:p>
        </p:txBody>
      </p:sp>
    </p:spTree>
    <p:extLst>
      <p:ext uri="{BB962C8B-B14F-4D97-AF65-F5344CB8AC3E}">
        <p14:creationId xmlns:p14="http://schemas.microsoft.com/office/powerpoint/2010/main" val="1604107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conclusion of Rover includes:</a:t>
            </a:r>
          </a:p>
          <a:p>
            <a:pPr marL="228600" indent="-228600">
              <a:buAutoNum type="arabicPeriod"/>
            </a:pPr>
            <a:r>
              <a:rPr lang="en-US" sz="1200" kern="1200" dirty="0">
                <a:solidFill>
                  <a:schemeClr val="tx1"/>
                </a:solidFill>
                <a:effectLst/>
                <a:latin typeface="+mn-lt"/>
                <a:ea typeface="+mn-ea"/>
                <a:cs typeface="+mn-cs"/>
              </a:rPr>
              <a:t>We propose an </a:t>
            </a:r>
            <a:r>
              <a:rPr lang="en-US" sz="1200" kern="1200" dirty="0" err="1">
                <a:solidFill>
                  <a:schemeClr val="tx1"/>
                </a:solidFill>
                <a:effectLst/>
                <a:latin typeface="+mn-lt"/>
                <a:ea typeface="+mn-ea"/>
                <a:cs typeface="+mn-cs"/>
              </a:rPr>
              <a:t>aoa-imu</a:t>
            </a:r>
            <a:r>
              <a:rPr lang="en-US" sz="1200" kern="1200" dirty="0">
                <a:solidFill>
                  <a:schemeClr val="tx1"/>
                </a:solidFill>
                <a:effectLst/>
                <a:latin typeface="+mn-lt"/>
                <a:ea typeface="+mn-ea"/>
                <a:cs typeface="+mn-cs"/>
              </a:rPr>
              <a:t> slam framework to enable a backscatter localization system with zero start-up cost.</a:t>
            </a:r>
          </a:p>
          <a:p>
            <a:pPr marL="228600" indent="-228600">
              <a:buAutoNum type="arabicPeriod"/>
            </a:pPr>
            <a:endParaRPr lang="en-US" sz="1200" kern="1200" dirty="0">
              <a:solidFill>
                <a:schemeClr val="tx1"/>
              </a:solidFill>
              <a:effectLst/>
              <a:latin typeface="+mn-lt"/>
              <a:ea typeface="+mn-ea"/>
              <a:cs typeface="+mn-cs"/>
            </a:endParaRPr>
          </a:p>
          <a:p>
            <a:pPr marL="228600" indent="-228600">
              <a:buAutoNum type="arabicPeriod"/>
            </a:pPr>
            <a:r>
              <a:rPr lang="en-US" sz="1200" kern="1200" dirty="0">
                <a:solidFill>
                  <a:schemeClr val="tx1"/>
                </a:solidFill>
                <a:effectLst/>
                <a:latin typeface="+mn-lt"/>
                <a:ea typeface="+mn-ea"/>
                <a:cs typeface="+mn-cs"/>
              </a:rPr>
              <a:t>To bound the computation complexity of the SLAM solution, we employ a sliding window formulation to achieve real-time processing.</a:t>
            </a:r>
          </a:p>
          <a:p>
            <a:pPr marL="228600" indent="-228600">
              <a:buAutoNum type="arabicPeriod"/>
            </a:pPr>
            <a:endParaRPr lang="en-US" sz="1200" kern="1200" dirty="0">
              <a:solidFill>
                <a:schemeClr val="tx1"/>
              </a:solidFill>
              <a:effectLst/>
              <a:latin typeface="+mn-lt"/>
              <a:ea typeface="+mn-ea"/>
              <a:cs typeface="+mn-cs"/>
            </a:endParaRPr>
          </a:p>
          <a:p>
            <a:pPr marL="228600" indent="-228600">
              <a:buAutoNum type="arabicPeriod"/>
            </a:pPr>
            <a:r>
              <a:rPr lang="en-US" sz="1200" kern="1200" dirty="0">
                <a:solidFill>
                  <a:schemeClr val="tx1"/>
                </a:solidFill>
                <a:effectLst/>
                <a:latin typeface="+mn-lt"/>
                <a:ea typeface="+mn-ea"/>
                <a:cs typeface="+mn-cs"/>
              </a:rPr>
              <a:t>We implement a prototype with iRobot create 2 and conduct extensive real-world experiments to demonstrate the effectiveness.</a:t>
            </a:r>
          </a:p>
        </p:txBody>
      </p:sp>
      <p:sp>
        <p:nvSpPr>
          <p:cNvPr id="5" name="Slide Number Placeholder 4"/>
          <p:cNvSpPr>
            <a:spLocks noGrp="1"/>
          </p:cNvSpPr>
          <p:nvPr>
            <p:ph type="sldNum" sz="quarter" idx="10"/>
          </p:nvPr>
        </p:nvSpPr>
        <p:spPr/>
        <p:txBody>
          <a:bodyPr/>
          <a:lstStyle/>
          <a:p>
            <a:fld id="{C371DD94-322B-284B-BC7E-3AC22A605F3D}" type="slidenum">
              <a:rPr lang="en-US" smtClean="0"/>
              <a:t>21</a:t>
            </a:fld>
            <a:endParaRPr lang="en-US"/>
          </a:p>
        </p:txBody>
      </p:sp>
    </p:spTree>
    <p:extLst>
      <p:ext uri="{BB962C8B-B14F-4D97-AF65-F5344CB8AC3E}">
        <p14:creationId xmlns:p14="http://schemas.microsoft.com/office/powerpoint/2010/main" val="4153715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dirty="0"/>
              <a:t>Thank</a:t>
            </a:r>
            <a:r>
              <a:rPr lang="en-US" baseline="0" dirty="0"/>
              <a:t>s for your listening.</a:t>
            </a:r>
            <a:endParaRPr lang="en-US" dirty="0"/>
          </a:p>
        </p:txBody>
      </p:sp>
      <p:sp>
        <p:nvSpPr>
          <p:cNvPr id="4" name="灯片编号占位符 3"/>
          <p:cNvSpPr>
            <a:spLocks noGrp="1"/>
          </p:cNvSpPr>
          <p:nvPr>
            <p:ph type="sldNum" sz="quarter" idx="10"/>
          </p:nvPr>
        </p:nvSpPr>
        <p:spPr/>
        <p:txBody>
          <a:bodyPr/>
          <a:lstStyle/>
          <a:p>
            <a:fld id="{EE6DAF93-11E9-40E4-A182-692BB811AE82}" type="slidenum">
              <a:rPr lang="en-US" smtClean="0"/>
              <a:pPr/>
              <a:t>22</a:t>
            </a:fld>
            <a:endParaRPr lang="en-US"/>
          </a:p>
        </p:txBody>
      </p:sp>
    </p:spTree>
    <p:extLst>
      <p:ext uri="{BB962C8B-B14F-4D97-AF65-F5344CB8AC3E}">
        <p14:creationId xmlns:p14="http://schemas.microsoft.com/office/powerpoint/2010/main" val="877690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Such a universal IoT deployment brings us new applications and services. Location, is the key to all smart services. For example, in smart warehouse, tracking items’ positions helps the inventory management. In smart home, extending the tracking to universal objects like pill bottles help elders save themselves in time. </a:t>
            </a:r>
            <a:endParaRPr lang="en-US" altLang="zh-CN" sz="1200" kern="1200" dirty="0">
              <a:solidFill>
                <a:schemeClr val="tx1"/>
              </a:solidFill>
              <a:effectLst/>
              <a:latin typeface="+mn-lt"/>
              <a:ea typeface="+mn-ea"/>
              <a:cs typeface="+mn-cs"/>
            </a:endParaRPr>
          </a:p>
          <a:p>
            <a:endParaRPr lang="en-US" sz="1200" b="0" i="0" kern="1200" baseline="0" dirty="0">
              <a:solidFill>
                <a:schemeClr val="tx1"/>
              </a:solidFill>
              <a:effectLst/>
              <a:latin typeface="+mn-lt"/>
              <a:ea typeface="+mn-ea"/>
              <a:cs typeface="+mn-cs"/>
            </a:endParaRPr>
          </a:p>
          <a:p>
            <a:endParaRPr lang="en-US" altLang="zh-CN" sz="1200" b="0" i="0" kern="1200" baseline="0" dirty="0">
              <a:solidFill>
                <a:schemeClr val="tx1"/>
              </a:solidFill>
              <a:effectLst/>
              <a:latin typeface="+mn-lt"/>
              <a:ea typeface="+mn-ea"/>
              <a:cs typeface="+mn-cs"/>
            </a:endParaRPr>
          </a:p>
        </p:txBody>
      </p:sp>
      <p:sp>
        <p:nvSpPr>
          <p:cNvPr id="5" name="Slide Number Placeholder 4"/>
          <p:cNvSpPr>
            <a:spLocks noGrp="1"/>
          </p:cNvSpPr>
          <p:nvPr>
            <p:ph type="sldNum" sz="quarter" idx="10"/>
          </p:nvPr>
        </p:nvSpPr>
        <p:spPr/>
        <p:txBody>
          <a:bodyPr/>
          <a:lstStyle/>
          <a:p>
            <a:fld id="{C371DD94-322B-284B-BC7E-3AC22A605F3D}" type="slidenum">
              <a:rPr lang="en-US" smtClean="0"/>
              <a:t>3</a:t>
            </a:fld>
            <a:endParaRPr lang="en-US"/>
          </a:p>
        </p:txBody>
      </p:sp>
    </p:spTree>
    <p:extLst>
      <p:ext uri="{BB962C8B-B14F-4D97-AF65-F5344CB8AC3E}">
        <p14:creationId xmlns:p14="http://schemas.microsoft.com/office/powerpoint/2010/main" val="1714894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However, backscatter localization presents a conundrum: existing solutions either require extra deployment cost or limit the operational range. This table shows the communication range of </a:t>
            </a:r>
            <a:r>
              <a:rPr lang="en-US" sz="1200" kern="1200" baseline="0" dirty="0">
                <a:solidFill>
                  <a:schemeClr val="tx1"/>
                </a:solidFill>
                <a:effectLst/>
                <a:latin typeface="+mn-lt"/>
                <a:ea typeface="+mn-ea"/>
                <a:cs typeface="+mn-cs"/>
              </a:rPr>
              <a:t>the state-of-the-art backscatter system design that can leverage the ubiquitous </a:t>
            </a:r>
            <a:r>
              <a:rPr lang="en-US" sz="1200" kern="1200" baseline="0" dirty="0" err="1">
                <a:solidFill>
                  <a:schemeClr val="tx1"/>
                </a:solidFill>
                <a:effectLst/>
                <a:latin typeface="+mn-lt"/>
                <a:ea typeface="+mn-ea"/>
                <a:cs typeface="+mn-cs"/>
              </a:rPr>
              <a:t>WiFi</a:t>
            </a:r>
            <a:r>
              <a:rPr lang="en-US" sz="1200" kern="1200" baseline="0" dirty="0">
                <a:solidFill>
                  <a:schemeClr val="tx1"/>
                </a:solidFill>
                <a:effectLst/>
                <a:latin typeface="+mn-lt"/>
                <a:ea typeface="+mn-ea"/>
                <a:cs typeface="+mn-cs"/>
              </a:rPr>
              <a:t> backhaul, </a:t>
            </a:r>
            <a:r>
              <a:rPr lang="en-US" sz="1200" kern="1200" baseline="0" dirty="0" err="1">
                <a:solidFill>
                  <a:schemeClr val="tx1"/>
                </a:solidFill>
                <a:effectLst/>
                <a:latin typeface="+mn-lt"/>
                <a:ea typeface="+mn-ea"/>
                <a:cs typeface="+mn-cs"/>
              </a:rPr>
              <a:t>WiFi</a:t>
            </a:r>
            <a:r>
              <a:rPr lang="en-US" sz="1200" kern="1200" baseline="0" dirty="0">
                <a:solidFill>
                  <a:schemeClr val="tx1"/>
                </a:solidFill>
                <a:effectLst/>
                <a:latin typeface="+mn-lt"/>
                <a:ea typeface="+mn-ea"/>
                <a:cs typeface="+mn-cs"/>
              </a:rPr>
              <a:t> backscatters. The backscatter radios only support less than ten meters transmission, which is far shorter for warehouse or home coverage.</a:t>
            </a:r>
          </a:p>
          <a:p>
            <a:endParaRPr lang="en-US" sz="1200" kern="1200" baseline="0" dirty="0">
              <a:solidFill>
                <a:schemeClr val="tx1"/>
              </a:solidFill>
              <a:effectLst/>
              <a:latin typeface="+mn-lt"/>
              <a:ea typeface="+mn-ea"/>
              <a:cs typeface="+mn-cs"/>
            </a:endParaRPr>
          </a:p>
        </p:txBody>
      </p:sp>
      <p:sp>
        <p:nvSpPr>
          <p:cNvPr id="5" name="Slide Number Placeholder 4"/>
          <p:cNvSpPr>
            <a:spLocks noGrp="1"/>
          </p:cNvSpPr>
          <p:nvPr>
            <p:ph type="sldNum" sz="quarter" idx="10"/>
          </p:nvPr>
        </p:nvSpPr>
        <p:spPr/>
        <p:txBody>
          <a:bodyPr/>
          <a:lstStyle/>
          <a:p>
            <a:fld id="{C371DD94-322B-284B-BC7E-3AC22A605F3D}" type="slidenum">
              <a:rPr lang="en-US" smtClean="0"/>
              <a:t>4</a:t>
            </a:fld>
            <a:endParaRPr lang="en-US"/>
          </a:p>
        </p:txBody>
      </p:sp>
    </p:spTree>
    <p:extLst>
      <p:ext uri="{BB962C8B-B14F-4D97-AF65-F5344CB8AC3E}">
        <p14:creationId xmlns:p14="http://schemas.microsoft.com/office/powerpoint/2010/main" val="552712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ltLang="zh-CN" sz="1200" kern="1200" dirty="0">
                <a:solidFill>
                  <a:schemeClr val="tx1"/>
                </a:solidFill>
                <a:effectLst/>
                <a:latin typeface="+mn-lt"/>
                <a:ea typeface="+mn-ea"/>
                <a:cs typeface="+mn-cs"/>
              </a:rPr>
              <a:t>Researchers also</a:t>
            </a:r>
            <a:r>
              <a:rPr lang="en-US" altLang="zh-CN" sz="1200" kern="1200" baseline="0" dirty="0">
                <a:solidFill>
                  <a:schemeClr val="tx1"/>
                </a:solidFill>
                <a:effectLst/>
                <a:latin typeface="+mn-lt"/>
                <a:ea typeface="+mn-ea"/>
                <a:cs typeface="+mn-cs"/>
              </a:rPr>
              <a:t> try to improve the operational range with </a:t>
            </a:r>
            <a:r>
              <a:rPr lang="en-US" altLang="zh-CN" sz="1200" kern="1200" baseline="0">
                <a:solidFill>
                  <a:schemeClr val="tx1"/>
                </a:solidFill>
                <a:effectLst/>
                <a:latin typeface="+mn-lt"/>
                <a:ea typeface="+mn-ea"/>
                <a:cs typeface="+mn-cs"/>
              </a:rPr>
              <a:t>other sources. </a:t>
            </a:r>
            <a:r>
              <a:rPr lang="en-US" altLang="zh-CN" sz="1200" kern="1200" baseline="0" dirty="0">
                <a:solidFill>
                  <a:schemeClr val="tx1"/>
                </a:solidFill>
                <a:effectLst/>
                <a:latin typeface="+mn-lt"/>
                <a:ea typeface="+mn-ea"/>
                <a:cs typeface="+mn-cs"/>
              </a:rPr>
              <a:t>For example, both LOREA and </a:t>
            </a:r>
            <a:r>
              <a:rPr lang="en-US" altLang="zh-CN" sz="1200" kern="1200" baseline="0" dirty="0" err="1">
                <a:solidFill>
                  <a:schemeClr val="tx1"/>
                </a:solidFill>
                <a:effectLst/>
                <a:latin typeface="+mn-lt"/>
                <a:ea typeface="+mn-ea"/>
                <a:cs typeface="+mn-cs"/>
              </a:rPr>
              <a:t>LoRa</a:t>
            </a:r>
            <a:r>
              <a:rPr lang="en-US" altLang="zh-CN" sz="1200" kern="1200" baseline="0" dirty="0">
                <a:solidFill>
                  <a:schemeClr val="tx1"/>
                </a:solidFill>
                <a:effectLst/>
                <a:latin typeface="+mn-lt"/>
                <a:ea typeface="+mn-ea"/>
                <a:cs typeface="+mn-cs"/>
              </a:rPr>
              <a:t>-backscatter can backscatter signal to the gateway over kilometers. However, these systems require a dedicated excitation generator to transmit a pure sine tone as the excitation signal around the clock, which actually complicate the system deployment and wastes the wireless channel bandwidth.</a:t>
            </a:r>
            <a:endParaRPr lang="en-US" sz="1200" kern="1200" dirty="0">
              <a:solidFill>
                <a:schemeClr val="tx1"/>
              </a:solidFill>
              <a:effectLst/>
              <a:latin typeface="+mn-lt"/>
              <a:ea typeface="+mn-ea"/>
              <a:cs typeface="+mn-cs"/>
            </a:endParaRPr>
          </a:p>
        </p:txBody>
      </p:sp>
      <p:sp>
        <p:nvSpPr>
          <p:cNvPr id="5" name="Slide Number Placeholder 4"/>
          <p:cNvSpPr>
            <a:spLocks noGrp="1"/>
          </p:cNvSpPr>
          <p:nvPr>
            <p:ph type="sldNum" sz="quarter" idx="10"/>
          </p:nvPr>
        </p:nvSpPr>
        <p:spPr/>
        <p:txBody>
          <a:bodyPr/>
          <a:lstStyle/>
          <a:p>
            <a:fld id="{C371DD94-322B-284B-BC7E-3AC22A605F3D}" type="slidenum">
              <a:rPr lang="en-US" smtClean="0"/>
              <a:t>5</a:t>
            </a:fld>
            <a:endParaRPr lang="en-US"/>
          </a:p>
        </p:txBody>
      </p:sp>
    </p:spTree>
    <p:extLst>
      <p:ext uri="{BB962C8B-B14F-4D97-AF65-F5344CB8AC3E}">
        <p14:creationId xmlns:p14="http://schemas.microsoft.com/office/powerpoint/2010/main" val="2073719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here, we ask a fundamental question: can we enable backscatter localization without the range limitation or any start-up deployment cost?</a:t>
            </a:r>
          </a:p>
        </p:txBody>
      </p:sp>
      <p:sp>
        <p:nvSpPr>
          <p:cNvPr id="5" name="Slide Number Placeholder 4"/>
          <p:cNvSpPr>
            <a:spLocks noGrp="1"/>
          </p:cNvSpPr>
          <p:nvPr>
            <p:ph type="sldNum" sz="quarter" idx="10"/>
          </p:nvPr>
        </p:nvSpPr>
        <p:spPr/>
        <p:txBody>
          <a:bodyPr/>
          <a:lstStyle/>
          <a:p>
            <a:fld id="{C371DD94-322B-284B-BC7E-3AC22A605F3D}" type="slidenum">
              <a:rPr lang="en-US" smtClean="0"/>
              <a:t>6</a:t>
            </a:fld>
            <a:endParaRPr lang="en-US"/>
          </a:p>
        </p:txBody>
      </p:sp>
    </p:spTree>
    <p:extLst>
      <p:ext uri="{BB962C8B-B14F-4D97-AF65-F5344CB8AC3E}">
        <p14:creationId xmlns:p14="http://schemas.microsoft.com/office/powerpoint/2010/main" val="4022886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we give an affirmative answer with Rover, which a backscatter localization system with zero start-up cost. First, it is free of dedicated sources: it leverages ubiquitous commodity </a:t>
            </a:r>
            <a:r>
              <a:rPr lang="en-US" sz="1200" kern="1200" dirty="0" err="1">
                <a:solidFill>
                  <a:schemeClr val="tx1"/>
                </a:solidFill>
                <a:effectLst/>
                <a:latin typeface="+mn-lt"/>
                <a:ea typeface="+mn-ea"/>
                <a:cs typeface="+mn-cs"/>
              </a:rPr>
              <a:t>WiFi</a:t>
            </a:r>
            <a:r>
              <a:rPr lang="en-US" sz="1200" kern="1200" dirty="0">
                <a:solidFill>
                  <a:schemeClr val="tx1"/>
                </a:solidFill>
                <a:effectLst/>
                <a:latin typeface="+mn-lt"/>
                <a:ea typeface="+mn-ea"/>
                <a:cs typeface="+mn-cs"/>
              </a:rPr>
              <a:t>. Second, it is free of operational range limitations: it leverages the mobility of a robot to approach the backscatters of interest. Third, it is free of landmark calibration: it employs a SLAM framework to fuse </a:t>
            </a:r>
            <a:r>
              <a:rPr lang="en-US" sz="1200" kern="1200" dirty="0" err="1">
                <a:solidFill>
                  <a:schemeClr val="tx1"/>
                </a:solidFill>
                <a:effectLst/>
                <a:latin typeface="+mn-lt"/>
                <a:ea typeface="+mn-ea"/>
                <a:cs typeface="+mn-cs"/>
              </a:rPr>
              <a:t>WiFi</a:t>
            </a:r>
            <a:r>
              <a:rPr lang="en-US" sz="1200" kern="1200" dirty="0">
                <a:solidFill>
                  <a:schemeClr val="tx1"/>
                </a:solidFill>
                <a:effectLst/>
                <a:latin typeface="+mn-lt"/>
                <a:ea typeface="+mn-ea"/>
                <a:cs typeface="+mn-cs"/>
              </a:rPr>
              <a:t> and IMU so that the system works without any landmark whose location is known. Moreover, the robot’s location is also unknown.</a:t>
            </a:r>
          </a:p>
        </p:txBody>
      </p:sp>
      <p:sp>
        <p:nvSpPr>
          <p:cNvPr id="5" name="Slide Number Placeholder 4"/>
          <p:cNvSpPr>
            <a:spLocks noGrp="1"/>
          </p:cNvSpPr>
          <p:nvPr>
            <p:ph type="sldNum" sz="quarter" idx="10"/>
          </p:nvPr>
        </p:nvSpPr>
        <p:spPr/>
        <p:txBody>
          <a:bodyPr/>
          <a:lstStyle/>
          <a:p>
            <a:fld id="{C371DD94-322B-284B-BC7E-3AC22A605F3D}" type="slidenum">
              <a:rPr lang="en-US" smtClean="0"/>
              <a:t>7</a:t>
            </a:fld>
            <a:endParaRPr lang="en-US"/>
          </a:p>
        </p:txBody>
      </p:sp>
    </p:spTree>
    <p:extLst>
      <p:ext uri="{BB962C8B-B14F-4D97-AF65-F5344CB8AC3E}">
        <p14:creationId xmlns:p14="http://schemas.microsoft.com/office/powerpoint/2010/main" val="210238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Rover can work in a typical indoor scenario, for example, a meeting room. We attach a few tags to dummy objects like mugs, chairs, or books. A robot, which can be a cleaning robot, moves around the room. As long as a backscatter connects to the robot for a while, it can be localized. After the robot goes through the whole room, all backscatters are localized. </a:t>
            </a:r>
          </a:p>
        </p:txBody>
      </p:sp>
      <p:sp>
        <p:nvSpPr>
          <p:cNvPr id="5" name="Slide Number Placeholder 4"/>
          <p:cNvSpPr>
            <a:spLocks noGrp="1"/>
          </p:cNvSpPr>
          <p:nvPr>
            <p:ph type="sldNum" sz="quarter" idx="10"/>
          </p:nvPr>
        </p:nvSpPr>
        <p:spPr/>
        <p:txBody>
          <a:bodyPr/>
          <a:lstStyle/>
          <a:p>
            <a:fld id="{C371DD94-322B-284B-BC7E-3AC22A605F3D}" type="slidenum">
              <a:rPr lang="en-US" smtClean="0"/>
              <a:t>8</a:t>
            </a:fld>
            <a:endParaRPr lang="en-US"/>
          </a:p>
        </p:txBody>
      </p:sp>
    </p:spTree>
    <p:extLst>
      <p:ext uri="{BB962C8B-B14F-4D97-AF65-F5344CB8AC3E}">
        <p14:creationId xmlns:p14="http://schemas.microsoft.com/office/powerpoint/2010/main" val="2012657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system takes two sensing modalities, IMU and </a:t>
            </a:r>
            <a:r>
              <a:rPr lang="en-US" sz="1200" kern="1200" dirty="0" err="1">
                <a:solidFill>
                  <a:schemeClr val="tx1"/>
                </a:solidFill>
                <a:effectLst/>
                <a:latin typeface="+mn-lt"/>
                <a:ea typeface="+mn-ea"/>
                <a:cs typeface="+mn-cs"/>
              </a:rPr>
              <a:t>WiFi</a:t>
            </a:r>
            <a:r>
              <a:rPr lang="en-US" sz="1200" kern="1200" dirty="0">
                <a:solidFill>
                  <a:schemeClr val="tx1"/>
                </a:solidFill>
                <a:effectLst/>
                <a:latin typeface="+mn-lt"/>
                <a:ea typeface="+mn-ea"/>
                <a:cs typeface="+mn-cs"/>
              </a:rPr>
              <a:t>, to </a:t>
            </a:r>
            <a:r>
              <a:rPr lang="en-US" altLang="zh-CN" sz="1200" kern="1200" dirty="0">
                <a:solidFill>
                  <a:schemeClr val="tx1"/>
                </a:solidFill>
                <a:effectLst/>
                <a:latin typeface="+mn-lt"/>
                <a:ea typeface="+mn-ea"/>
                <a:cs typeface="+mn-cs"/>
              </a:rPr>
              <a:t>localize the backscatters. IMU</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provides accelerations and angular velocities to predict the odometry and CSI is used to infer the angle-of-arrivals of the robot to the tags. Then we feed the two kinds of measurements to a novel </a:t>
            </a:r>
            <a:r>
              <a:rPr lang="en-US" altLang="zh-CN" sz="1200" kern="1200" dirty="0" err="1">
                <a:solidFill>
                  <a:schemeClr val="tx1"/>
                </a:solidFill>
                <a:effectLst/>
                <a:latin typeface="+mn-lt"/>
                <a:ea typeface="+mn-ea"/>
                <a:cs typeface="+mn-cs"/>
              </a:rPr>
              <a:t>AoA</a:t>
            </a:r>
            <a:r>
              <a:rPr lang="en-US" altLang="zh-CN" sz="1200" kern="1200" dirty="0">
                <a:solidFill>
                  <a:schemeClr val="tx1"/>
                </a:solidFill>
                <a:effectLst/>
                <a:latin typeface="+mn-lt"/>
                <a:ea typeface="+mn-ea"/>
                <a:cs typeface="+mn-cs"/>
              </a:rPr>
              <a:t>-IMU SLAM module to compute the locations of the tags and the robot simultaneously.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 first problem we encounter is the interference problem from multiple tags.</a:t>
            </a:r>
            <a:endParaRPr lang="en-US" sz="1200" kern="1200" dirty="0">
              <a:solidFill>
                <a:schemeClr val="tx1"/>
              </a:solidFill>
              <a:effectLst/>
              <a:latin typeface="+mn-lt"/>
              <a:ea typeface="+mn-ea"/>
              <a:cs typeface="+mn-cs"/>
            </a:endParaRPr>
          </a:p>
        </p:txBody>
      </p:sp>
      <p:sp>
        <p:nvSpPr>
          <p:cNvPr id="5" name="Slide Number Placeholder 4"/>
          <p:cNvSpPr>
            <a:spLocks noGrp="1"/>
          </p:cNvSpPr>
          <p:nvPr>
            <p:ph type="sldNum" sz="quarter" idx="10"/>
          </p:nvPr>
        </p:nvSpPr>
        <p:spPr/>
        <p:txBody>
          <a:bodyPr/>
          <a:lstStyle/>
          <a:p>
            <a:fld id="{C371DD94-322B-284B-BC7E-3AC22A605F3D}" type="slidenum">
              <a:rPr lang="en-US" smtClean="0"/>
              <a:t>9</a:t>
            </a:fld>
            <a:endParaRPr lang="en-US"/>
          </a:p>
        </p:txBody>
      </p:sp>
    </p:spTree>
    <p:extLst>
      <p:ext uri="{BB962C8B-B14F-4D97-AF65-F5344CB8AC3E}">
        <p14:creationId xmlns:p14="http://schemas.microsoft.com/office/powerpoint/2010/main" val="1732991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1A986A0A-1D83-D64A-B47F-E57544D71E61}" type="datetime1">
              <a:rPr lang="en-US" smtClean="0"/>
              <a:t>12/11/19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68A6A8-02F6-4A45-B5F3-DA7EE8BCB107}" type="slidenum">
              <a:rPr lang="en-US" smtClean="0"/>
              <a:t>‹#›</a:t>
            </a:fld>
            <a:endParaRPr lang="en-US"/>
          </a:p>
        </p:txBody>
      </p:sp>
    </p:spTree>
    <p:extLst>
      <p:ext uri="{BB962C8B-B14F-4D97-AF65-F5344CB8AC3E}">
        <p14:creationId xmlns:p14="http://schemas.microsoft.com/office/powerpoint/2010/main" val="1796039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EECBDFC-E0F8-7A4D-8EFB-78339270F3D5}" type="datetime1">
              <a:rPr lang="en-US" smtClean="0"/>
              <a:t>12/11/19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68A6A8-02F6-4A45-B5F3-DA7EE8BCB107}" type="slidenum">
              <a:rPr lang="en-US" smtClean="0"/>
              <a:t>‹#›</a:t>
            </a:fld>
            <a:endParaRPr lang="en-US"/>
          </a:p>
        </p:txBody>
      </p:sp>
    </p:spTree>
    <p:extLst>
      <p:ext uri="{BB962C8B-B14F-4D97-AF65-F5344CB8AC3E}">
        <p14:creationId xmlns:p14="http://schemas.microsoft.com/office/powerpoint/2010/main" val="2398610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7336983C-8651-2149-A57B-FDCAD1BC939E}" type="datetime1">
              <a:rPr lang="en-US" smtClean="0"/>
              <a:t>12/11/19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68A6A8-02F6-4A45-B5F3-DA7EE8BCB107}" type="slidenum">
              <a:rPr lang="en-US" smtClean="0"/>
              <a:t>‹#›</a:t>
            </a:fld>
            <a:endParaRPr lang="en-US"/>
          </a:p>
        </p:txBody>
      </p:sp>
    </p:spTree>
    <p:extLst>
      <p:ext uri="{BB962C8B-B14F-4D97-AF65-F5344CB8AC3E}">
        <p14:creationId xmlns:p14="http://schemas.microsoft.com/office/powerpoint/2010/main" val="471140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4486E1C-7D96-C54D-8DD4-6725AF907036}" type="datetime1">
              <a:rPr lang="en-US" smtClean="0"/>
              <a:t>12/11/19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68A6A8-02F6-4A45-B5F3-DA7EE8BCB107}" type="slidenum">
              <a:rPr lang="en-US" smtClean="0"/>
              <a:t>‹#›</a:t>
            </a:fld>
            <a:endParaRPr lang="en-US"/>
          </a:p>
        </p:txBody>
      </p:sp>
    </p:spTree>
    <p:extLst>
      <p:ext uri="{BB962C8B-B14F-4D97-AF65-F5344CB8AC3E}">
        <p14:creationId xmlns:p14="http://schemas.microsoft.com/office/powerpoint/2010/main" val="4276049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5EA1868-B10F-CE4B-961C-24C13B2ED504}" type="datetime1">
              <a:rPr lang="en-US" smtClean="0"/>
              <a:t>12/11/19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68A6A8-02F6-4A45-B5F3-DA7EE8BCB107}" type="slidenum">
              <a:rPr lang="en-US" smtClean="0"/>
              <a:t>‹#›</a:t>
            </a:fld>
            <a:endParaRPr lang="en-US"/>
          </a:p>
        </p:txBody>
      </p:sp>
    </p:spTree>
    <p:extLst>
      <p:ext uri="{BB962C8B-B14F-4D97-AF65-F5344CB8AC3E}">
        <p14:creationId xmlns:p14="http://schemas.microsoft.com/office/powerpoint/2010/main" val="1783087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B62B65A3-2C97-E548-800F-3F91A909DA97}" type="datetime1">
              <a:rPr lang="en-US" smtClean="0"/>
              <a:t>12/11/19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68A6A8-02F6-4A45-B5F3-DA7EE8BCB107}" type="slidenum">
              <a:rPr lang="en-US" smtClean="0"/>
              <a:t>‹#›</a:t>
            </a:fld>
            <a:endParaRPr lang="en-US"/>
          </a:p>
        </p:txBody>
      </p:sp>
    </p:spTree>
    <p:extLst>
      <p:ext uri="{BB962C8B-B14F-4D97-AF65-F5344CB8AC3E}">
        <p14:creationId xmlns:p14="http://schemas.microsoft.com/office/powerpoint/2010/main" val="3641903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A2664B7B-2265-1A41-886D-72E23ED2424A}" type="datetime1">
              <a:rPr lang="en-US" smtClean="0"/>
              <a:t>12/11/19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68A6A8-02F6-4A45-B5F3-DA7EE8BCB107}" type="slidenum">
              <a:rPr lang="en-US" smtClean="0"/>
              <a:t>‹#›</a:t>
            </a:fld>
            <a:endParaRPr lang="en-US"/>
          </a:p>
        </p:txBody>
      </p:sp>
    </p:spTree>
    <p:extLst>
      <p:ext uri="{BB962C8B-B14F-4D97-AF65-F5344CB8AC3E}">
        <p14:creationId xmlns:p14="http://schemas.microsoft.com/office/powerpoint/2010/main" val="1524198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91FAE0AE-BD76-9B4E-9B79-614B1AC2F279}" type="datetime1">
              <a:rPr lang="en-US" smtClean="0"/>
              <a:t>12/11/19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68A6A8-02F6-4A45-B5F3-DA7EE8BCB107}" type="slidenum">
              <a:rPr lang="en-US" smtClean="0"/>
              <a:t>‹#›</a:t>
            </a:fld>
            <a:endParaRPr lang="en-US"/>
          </a:p>
        </p:txBody>
      </p:sp>
    </p:spTree>
    <p:extLst>
      <p:ext uri="{BB962C8B-B14F-4D97-AF65-F5344CB8AC3E}">
        <p14:creationId xmlns:p14="http://schemas.microsoft.com/office/powerpoint/2010/main" val="2765258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F5A395-94E9-EC46-8CED-694D170BB6D9}" type="datetime1">
              <a:rPr lang="en-US" smtClean="0"/>
              <a:t>12/11/19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68A6A8-02F6-4A45-B5F3-DA7EE8BCB107}" type="slidenum">
              <a:rPr lang="en-US" smtClean="0"/>
              <a:t>‹#›</a:t>
            </a:fld>
            <a:endParaRPr lang="en-US"/>
          </a:p>
        </p:txBody>
      </p:sp>
    </p:spTree>
    <p:extLst>
      <p:ext uri="{BB962C8B-B14F-4D97-AF65-F5344CB8AC3E}">
        <p14:creationId xmlns:p14="http://schemas.microsoft.com/office/powerpoint/2010/main" val="2309544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9AA4A19D-6988-FD46-A70B-D117F074E001}" type="datetime1">
              <a:rPr lang="en-US" smtClean="0"/>
              <a:t>12/11/19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68A6A8-02F6-4A45-B5F3-DA7EE8BCB107}" type="slidenum">
              <a:rPr lang="en-US" smtClean="0"/>
              <a:t>‹#›</a:t>
            </a:fld>
            <a:endParaRPr lang="en-US"/>
          </a:p>
        </p:txBody>
      </p:sp>
    </p:spTree>
    <p:extLst>
      <p:ext uri="{BB962C8B-B14F-4D97-AF65-F5344CB8AC3E}">
        <p14:creationId xmlns:p14="http://schemas.microsoft.com/office/powerpoint/2010/main" val="1692209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DA5CBCBB-30B5-F349-9919-D44D16553703}" type="datetime1">
              <a:rPr lang="en-US" smtClean="0"/>
              <a:t>12/11/19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68A6A8-02F6-4A45-B5F3-DA7EE8BCB107}" type="slidenum">
              <a:rPr lang="en-US" smtClean="0"/>
              <a:t>‹#›</a:t>
            </a:fld>
            <a:endParaRPr lang="en-US"/>
          </a:p>
        </p:txBody>
      </p:sp>
    </p:spTree>
    <p:extLst>
      <p:ext uri="{BB962C8B-B14F-4D97-AF65-F5344CB8AC3E}">
        <p14:creationId xmlns:p14="http://schemas.microsoft.com/office/powerpoint/2010/main" val="230624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2D1CBA-6C6E-F34B-AC6C-204ED55AABE6}" type="datetime1">
              <a:rPr lang="en-US" smtClean="0"/>
              <a:t>12/11/19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68A6A8-02F6-4A45-B5F3-DA7EE8BCB107}" type="slidenum">
              <a:rPr lang="en-US" smtClean="0"/>
              <a:t>‹#›</a:t>
            </a:fld>
            <a:endParaRPr lang="en-US"/>
          </a:p>
        </p:txBody>
      </p:sp>
    </p:spTree>
    <p:extLst>
      <p:ext uri="{BB962C8B-B14F-4D97-AF65-F5344CB8AC3E}">
        <p14:creationId xmlns:p14="http://schemas.microsoft.com/office/powerpoint/2010/main" val="37506050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0.xml"/><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3.png"/><Relationship Id="rId5" Type="http://schemas.openxmlformats.org/officeDocument/2006/relationships/image" Target="../media/image16.gif"/><Relationship Id="rId10" Type="http://schemas.openxmlformats.org/officeDocument/2006/relationships/image" Target="../media/image17.png"/><Relationship Id="rId4" Type="http://schemas.openxmlformats.org/officeDocument/2006/relationships/image" Target="../media/image15.gif"/><Relationship Id="rId9" Type="http://schemas.openxmlformats.org/officeDocument/2006/relationships/image" Target="../media/image11.jpe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1.xml"/><Relationship Id="rId7"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3.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24.emf"/><Relationship Id="rId5" Type="http://schemas.openxmlformats.org/officeDocument/2006/relationships/image" Target="../media/image3.png"/><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notesSlide" Target="../notesSlides/notesSlide13.xml"/><Relationship Id="rId7"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26.png"/><Relationship Id="rId5" Type="http://schemas.openxmlformats.org/officeDocument/2006/relationships/image" Target="../media/image3.pn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5.xml"/><Relationship Id="rId7"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6.xml"/><Relationship Id="rId5" Type="http://schemas.openxmlformats.org/officeDocument/2006/relationships/image" Target="../media/image34.jp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35.emf"/><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36.emf"/><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39.emf"/><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20.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7.jpg"/><Relationship Id="rId5" Type="http://schemas.openxmlformats.org/officeDocument/2006/relationships/image" Target="../media/image6.tiff"/><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8.emf"/><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notesSlide" Target="../notesSlides/notesSlide9.xml"/><Relationship Id="rId7"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941" y="1338859"/>
            <a:ext cx="9185817" cy="1790700"/>
          </a:xfrm>
        </p:spPr>
        <p:txBody>
          <a:bodyPr>
            <a:normAutofit/>
          </a:bodyPr>
          <a:lstStyle/>
          <a:p>
            <a:pPr algn="l"/>
            <a:r>
              <a:rPr lang="en-US" altLang="zh-CN" sz="4050" dirty="0">
                <a:latin typeface="LiHei Pro Medium" charset="-120"/>
                <a:ea typeface="LiHei Pro Medium" charset="-120"/>
                <a:cs typeface="LiHei Pro Medium" charset="-120"/>
              </a:rPr>
              <a:t>Localizing Backscatters by a Single Robot With Zero Start-up Cost </a:t>
            </a:r>
            <a:endParaRPr lang="en-US" sz="4050" dirty="0">
              <a:latin typeface="LiHei Pro Medium" charset="-120"/>
              <a:ea typeface="LiHei Pro Medium" charset="-120"/>
              <a:cs typeface="LiHei Pro Medium" charset="-120"/>
            </a:endParaRPr>
          </a:p>
        </p:txBody>
      </p:sp>
      <p:sp>
        <p:nvSpPr>
          <p:cNvPr id="3" name="Subtitle 2"/>
          <p:cNvSpPr>
            <a:spLocks noGrp="1"/>
          </p:cNvSpPr>
          <p:nvPr>
            <p:ph type="subTitle" idx="1"/>
          </p:nvPr>
        </p:nvSpPr>
        <p:spPr>
          <a:xfrm>
            <a:off x="114299" y="3749278"/>
            <a:ext cx="4939520" cy="2135413"/>
          </a:xfrm>
        </p:spPr>
        <p:txBody>
          <a:bodyPr>
            <a:noAutofit/>
          </a:bodyPr>
          <a:lstStyle/>
          <a:p>
            <a:pPr algn="l"/>
            <a:r>
              <a:rPr lang="en-US" b="1" dirty="0" err="1">
                <a:latin typeface="LiHei Pro Medium" charset="-120"/>
                <a:ea typeface="LiHei Pro Medium" charset="-120"/>
                <a:cs typeface="LiHei Pro Medium" charset="-120"/>
              </a:rPr>
              <a:t>Shengkai</a:t>
            </a:r>
            <a:r>
              <a:rPr lang="en-US" b="1" dirty="0">
                <a:latin typeface="LiHei Pro Medium" charset="-120"/>
                <a:ea typeface="LiHei Pro Medium" charset="-120"/>
                <a:cs typeface="LiHei Pro Medium" charset="-120"/>
              </a:rPr>
              <a:t> Zhang</a:t>
            </a:r>
            <a:r>
              <a:rPr lang="en-US" baseline="30000" dirty="0">
                <a:latin typeface="LiHei Pro Medium" charset="-120"/>
                <a:ea typeface="LiHei Pro Medium" charset="-120"/>
                <a:cs typeface="LiHei Pro Medium" charset="-120"/>
              </a:rPr>
              <a:t>1</a:t>
            </a:r>
            <a:r>
              <a:rPr lang="en-US" dirty="0">
                <a:latin typeface="LiHei Pro Medium" charset="-120"/>
                <a:ea typeface="LiHei Pro Medium" charset="-120"/>
                <a:cs typeface="LiHei Pro Medium" charset="-120"/>
              </a:rPr>
              <a:t>, Wei Wang</a:t>
            </a:r>
            <a:r>
              <a:rPr lang="en-US" baseline="30000" dirty="0">
                <a:latin typeface="LiHei Pro Medium" charset="-120"/>
                <a:ea typeface="LiHei Pro Medium" charset="-120"/>
                <a:cs typeface="LiHei Pro Medium" charset="-120"/>
              </a:rPr>
              <a:t>1</a:t>
            </a:r>
            <a:r>
              <a:rPr lang="en-US" dirty="0">
                <a:latin typeface="LiHei Pro Medium" charset="-120"/>
                <a:ea typeface="LiHei Pro Medium" charset="-120"/>
                <a:cs typeface="LiHei Pro Medium" charset="-120"/>
              </a:rPr>
              <a:t>, </a:t>
            </a:r>
            <a:r>
              <a:rPr lang="en-US" dirty="0" err="1">
                <a:latin typeface="LiHei Pro Medium" charset="-120"/>
                <a:ea typeface="LiHei Pro Medium" charset="-120"/>
                <a:cs typeface="LiHei Pro Medium" charset="-120"/>
              </a:rPr>
              <a:t>Sheyang</a:t>
            </a:r>
            <a:r>
              <a:rPr lang="en-US" dirty="0">
                <a:latin typeface="LiHei Pro Medium" charset="-120"/>
                <a:ea typeface="LiHei Pro Medium" charset="-120"/>
                <a:cs typeface="LiHei Pro Medium" charset="-120"/>
              </a:rPr>
              <a:t> Tang</a:t>
            </a:r>
            <a:r>
              <a:rPr lang="en-US" baseline="30000" dirty="0">
                <a:latin typeface="LiHei Pro Medium" charset="-120"/>
                <a:ea typeface="LiHei Pro Medium" charset="-120"/>
                <a:cs typeface="LiHei Pro Medium" charset="-120"/>
              </a:rPr>
              <a:t>1</a:t>
            </a:r>
            <a:r>
              <a:rPr lang="en-US" dirty="0">
                <a:latin typeface="LiHei Pro Medium" charset="-120"/>
                <a:ea typeface="LiHei Pro Medium" charset="-120"/>
                <a:cs typeface="LiHei Pro Medium" charset="-120"/>
              </a:rPr>
              <a:t>, Shi Jin</a:t>
            </a:r>
            <a:r>
              <a:rPr lang="en-US" baseline="30000" dirty="0">
                <a:latin typeface="LiHei Pro Medium" charset="-120"/>
                <a:ea typeface="LiHei Pro Medium" charset="-120"/>
                <a:cs typeface="LiHei Pro Medium" charset="-120"/>
              </a:rPr>
              <a:t>2</a:t>
            </a:r>
            <a:r>
              <a:rPr lang="en-US" dirty="0">
                <a:latin typeface="LiHei Pro Medium" charset="-120"/>
                <a:ea typeface="LiHei Pro Medium" charset="-120"/>
                <a:cs typeface="LiHei Pro Medium" charset="-120"/>
              </a:rPr>
              <a:t>, and Tao Jiang</a:t>
            </a:r>
            <a:r>
              <a:rPr lang="en-US" baseline="30000" dirty="0">
                <a:latin typeface="LiHei Pro Medium" charset="-120"/>
                <a:ea typeface="LiHei Pro Medium" charset="-120"/>
                <a:cs typeface="LiHei Pro Medium" charset="-120"/>
              </a:rPr>
              <a:t>1</a:t>
            </a:r>
          </a:p>
          <a:p>
            <a:pPr algn="l"/>
            <a:endParaRPr lang="en-US" sz="2700" dirty="0">
              <a:latin typeface="LiHei Pro Medium" charset="-120"/>
              <a:ea typeface="LiHei Pro Medium" charset="-120"/>
              <a:cs typeface="LiHei Pro Medium" charset="-120"/>
            </a:endParaRPr>
          </a:p>
          <a:p>
            <a:pPr algn="l"/>
            <a:r>
              <a:rPr lang="en-US" baseline="30000" dirty="0">
                <a:latin typeface="LiHei Pro Medium" charset="-120"/>
                <a:ea typeface="LiHei Pro Medium" charset="-120"/>
                <a:cs typeface="LiHei Pro Medium" charset="-120"/>
              </a:rPr>
              <a:t>1</a:t>
            </a:r>
            <a:r>
              <a:rPr lang="en-US" dirty="0">
                <a:latin typeface="LiHei Pro Medium" charset="-120"/>
                <a:ea typeface="LiHei Pro Medium" charset="-120"/>
                <a:cs typeface="LiHei Pro Medium" charset="-120"/>
              </a:rPr>
              <a:t>Huazhong University of Science and Technology, </a:t>
            </a:r>
            <a:r>
              <a:rPr lang="en-US" baseline="30000" dirty="0">
                <a:latin typeface="LiHei Pro Medium" charset="-120"/>
                <a:ea typeface="LiHei Pro Medium" charset="-120"/>
                <a:cs typeface="LiHei Pro Medium" charset="-120"/>
              </a:rPr>
              <a:t>2</a:t>
            </a:r>
            <a:r>
              <a:rPr lang="en-US" dirty="0">
                <a:latin typeface="LiHei Pro Medium" charset="-120"/>
                <a:ea typeface="LiHei Pro Medium" charset="-120"/>
                <a:cs typeface="LiHei Pro Medium" charset="-120"/>
              </a:rPr>
              <a:t>Southeast University</a:t>
            </a:r>
            <a:r>
              <a:rPr lang="en-US" baseline="30000" dirty="0">
                <a:latin typeface="LiHei Pro Medium" charset="-120"/>
                <a:ea typeface="LiHei Pro Medium" charset="-120"/>
                <a:cs typeface="LiHei Pro Medium" charset="-120"/>
              </a:rPr>
              <a:t> </a:t>
            </a:r>
            <a:endParaRPr lang="en-US" dirty="0">
              <a:latin typeface="LiHei Pro Medium" charset="-120"/>
              <a:ea typeface="LiHei Pro Medium" charset="-120"/>
              <a:cs typeface="LiHei Pro Medium" charset="-120"/>
            </a:endParaRPr>
          </a:p>
        </p:txBody>
      </p:sp>
      <p:pic>
        <p:nvPicPr>
          <p:cNvPr id="8" name="Picture 7"/>
          <p:cNvPicPr>
            <a:picLocks noChangeAspect="1"/>
          </p:cNvPicPr>
          <p:nvPr/>
        </p:nvPicPr>
        <p:blipFill>
          <a:blip r:embed="rId3"/>
          <a:stretch>
            <a:fillRect/>
          </a:stretch>
        </p:blipFill>
        <p:spPr>
          <a:xfrm>
            <a:off x="0" y="3161110"/>
            <a:ext cx="7630970" cy="85725"/>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56392" y="3433633"/>
            <a:ext cx="1668354" cy="2567117"/>
          </a:xfrm>
          <a:prstGeom prst="rect">
            <a:avLst/>
          </a:prstGeom>
        </p:spPr>
      </p:pic>
    </p:spTree>
    <p:extLst>
      <p:ext uri="{BB962C8B-B14F-4D97-AF65-F5344CB8AC3E}">
        <p14:creationId xmlns:p14="http://schemas.microsoft.com/office/powerpoint/2010/main" val="1269812093"/>
      </p:ext>
    </p:extLst>
  </p:cSld>
  <p:clrMapOvr>
    <a:masterClrMapping/>
  </p:clrMapOvr>
  <mc:AlternateContent xmlns:mc="http://schemas.openxmlformats.org/markup-compatibility/2006" xmlns:p14="http://schemas.microsoft.com/office/powerpoint/2010/main">
    <mc:Choice Requires="p14">
      <p:transition spd="slow" p14:dur="2000" advTm="1827"/>
    </mc:Choice>
    <mc:Fallback xmlns="">
      <p:transition spd="slow" advTm="182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B216135E-3B69-6148-B5EB-DAC8180252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320468" y="3574291"/>
            <a:ext cx="1701995" cy="638175"/>
          </a:xfrm>
          <a:prstGeom prst="rect">
            <a:avLst/>
          </a:prstGeom>
        </p:spPr>
      </p:pic>
      <p:pic>
        <p:nvPicPr>
          <p:cNvPr id="69" name="Picture 68">
            <a:extLst>
              <a:ext uri="{FF2B5EF4-FFF2-40B4-BE49-F238E27FC236}">
                <a16:creationId xmlns:a16="http://schemas.microsoft.com/office/drawing/2014/main" id="{C4A15D68-A2DB-F94E-ADBB-FBD5FDA9AA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534431">
            <a:off x="1070771" y="3734239"/>
            <a:ext cx="2109583" cy="759412"/>
          </a:xfrm>
          <a:prstGeom prst="rect">
            <a:avLst/>
          </a:prstGeom>
        </p:spPr>
      </p:pic>
      <p:pic>
        <p:nvPicPr>
          <p:cNvPr id="67" name="Picture 66" descr="varphase_anim.gif">
            <a:extLst>
              <a:ext uri="{FF2B5EF4-FFF2-40B4-BE49-F238E27FC236}">
                <a16:creationId xmlns:a16="http://schemas.microsoft.com/office/drawing/2014/main" id="{D8CEBEAE-118F-F746-B045-86C4CAEB53D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5400000">
            <a:off x="-49482" y="3804395"/>
            <a:ext cx="2001270" cy="711978"/>
          </a:xfrm>
          <a:prstGeom prst="rect">
            <a:avLst/>
          </a:prstGeom>
        </p:spPr>
      </p:pic>
      <p:pic>
        <p:nvPicPr>
          <p:cNvPr id="7" name="Picture 6"/>
          <p:cNvPicPr>
            <a:picLocks noChangeAspect="1"/>
          </p:cNvPicPr>
          <p:nvPr/>
        </p:nvPicPr>
        <p:blipFill>
          <a:blip r:embed="rId6"/>
          <a:stretch>
            <a:fillRect/>
          </a:stretch>
        </p:blipFill>
        <p:spPr>
          <a:xfrm>
            <a:off x="0" y="5895975"/>
            <a:ext cx="9144000" cy="104775"/>
          </a:xfrm>
          <a:prstGeom prst="rect">
            <a:avLst/>
          </a:prstGeom>
        </p:spPr>
      </p:pic>
      <p:sp>
        <p:nvSpPr>
          <p:cNvPr id="3" name="Slide Number Placeholder 2"/>
          <p:cNvSpPr>
            <a:spLocks noGrp="1"/>
          </p:cNvSpPr>
          <p:nvPr>
            <p:ph type="sldNum" sz="quarter" idx="12"/>
          </p:nvPr>
        </p:nvSpPr>
        <p:spPr/>
        <p:txBody>
          <a:bodyPr/>
          <a:lstStyle/>
          <a:p>
            <a:fld id="{7E68A6A8-02F6-4A45-B5F3-DA7EE8BCB107}" type="slidenum">
              <a:rPr lang="en-US" smtClean="0"/>
              <a:t>10</a:t>
            </a:fld>
            <a:endParaRPr lang="en-US"/>
          </a:p>
        </p:txBody>
      </p:sp>
      <p:sp>
        <p:nvSpPr>
          <p:cNvPr id="24" name="TextBox 23"/>
          <p:cNvSpPr txBox="1"/>
          <p:nvPr/>
        </p:nvSpPr>
        <p:spPr>
          <a:xfrm>
            <a:off x="68147" y="1810867"/>
            <a:ext cx="9007705" cy="553998"/>
          </a:xfrm>
          <a:prstGeom prst="rect">
            <a:avLst/>
          </a:prstGeom>
          <a:noFill/>
        </p:spPr>
        <p:txBody>
          <a:bodyPr wrap="square" rtlCol="0">
            <a:spAutoFit/>
          </a:bodyPr>
          <a:lstStyle/>
          <a:p>
            <a:pPr marL="428625" indent="-428625">
              <a:buFont typeface="Arial" charset="0"/>
              <a:buChar char="•"/>
            </a:pPr>
            <a:r>
              <a:rPr lang="en-US" sz="2700" dirty="0">
                <a:latin typeface="Arial" charset="0"/>
                <a:ea typeface="Arial" charset="0"/>
                <a:cs typeface="Arial" charset="0"/>
              </a:rPr>
              <a:t> </a:t>
            </a:r>
            <a:r>
              <a:rPr lang="en-US" sz="3000" dirty="0">
                <a:latin typeface="Arial" charset="0"/>
                <a:ea typeface="Arial" charset="0"/>
                <a:cs typeface="Arial" charset="0"/>
              </a:rPr>
              <a:t>Interference avoidance</a:t>
            </a:r>
            <a:endParaRPr lang="en-US" sz="2700" dirty="0">
              <a:latin typeface="Arial" charset="0"/>
              <a:ea typeface="Arial" charset="0"/>
              <a:cs typeface="Arial" charset="0"/>
            </a:endParaRPr>
          </a:p>
        </p:txBody>
      </p:sp>
      <p:sp>
        <p:nvSpPr>
          <p:cNvPr id="8" name="Rectangle 47">
            <a:extLst>
              <a:ext uri="{FF2B5EF4-FFF2-40B4-BE49-F238E27FC236}">
                <a16:creationId xmlns:a16="http://schemas.microsoft.com/office/drawing/2014/main" id="{6C35C729-83A2-4727-8EBD-7EA59FE02A27}"/>
              </a:ext>
            </a:extLst>
          </p:cNvPr>
          <p:cNvSpPr/>
          <p:nvPr/>
        </p:nvSpPr>
        <p:spPr>
          <a:xfrm>
            <a:off x="-21191" y="857249"/>
            <a:ext cx="9165188" cy="775575"/>
          </a:xfrm>
          <a:prstGeom prst="rect">
            <a:avLst/>
          </a:prstGeom>
          <a:solidFill>
            <a:srgbClr val="C0504D"/>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000" b="1" dirty="0" err="1">
                <a:latin typeface="Arial" panose="020B0604020202020204" pitchFamily="34" charset="0"/>
                <a:cs typeface="Arial" panose="020B0604020202020204" pitchFamily="34" charset="0"/>
              </a:rPr>
              <a:t>WiFi</a:t>
            </a:r>
            <a:r>
              <a:rPr lang="en-US" sz="3000" b="1" dirty="0">
                <a:latin typeface="Arial" panose="020B0604020202020204" pitchFamily="34" charset="0"/>
                <a:cs typeface="Arial" panose="020B0604020202020204" pitchFamily="34" charset="0"/>
              </a:rPr>
              <a:t> Backscatter </a:t>
            </a:r>
            <a:r>
              <a:rPr lang="en-US" sz="3000" b="1" dirty="0" err="1">
                <a:latin typeface="Arial" panose="020B0604020202020204" pitchFamily="34" charset="0"/>
                <a:cs typeface="Arial" panose="020B0604020202020204" pitchFamily="34" charset="0"/>
              </a:rPr>
              <a:t>AoA</a:t>
            </a:r>
            <a:r>
              <a:rPr lang="en-US" sz="3000" b="1" dirty="0">
                <a:latin typeface="Arial" panose="020B0604020202020204" pitchFamily="34" charset="0"/>
                <a:cs typeface="Arial" panose="020B0604020202020204" pitchFamily="34" charset="0"/>
              </a:rPr>
              <a:t> Estimation</a:t>
            </a:r>
          </a:p>
        </p:txBody>
      </p:sp>
      <p:sp>
        <p:nvSpPr>
          <p:cNvPr id="9" name="Rectangle 47">
            <a:extLst>
              <a:ext uri="{FF2B5EF4-FFF2-40B4-BE49-F238E27FC236}">
                <a16:creationId xmlns:a16="http://schemas.microsoft.com/office/drawing/2014/main" id="{E0E1168C-5879-4146-9306-560B58134760}"/>
              </a:ext>
            </a:extLst>
          </p:cNvPr>
          <p:cNvSpPr/>
          <p:nvPr/>
        </p:nvSpPr>
        <p:spPr>
          <a:xfrm>
            <a:off x="-10594" y="5455403"/>
            <a:ext cx="9165188" cy="588843"/>
          </a:xfrm>
          <a:prstGeom prst="rect">
            <a:avLst/>
          </a:prstGeom>
          <a:solidFill>
            <a:srgbClr val="00206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altLang="zh-CN" dirty="0">
                <a:latin typeface="Arial" panose="020B0604020202020204" pitchFamily="34" charset="0"/>
                <a:ea typeface="LiHei Pro Medium" charset="-120"/>
                <a:cs typeface="Arial" panose="020B0604020202020204" pitchFamily="34" charset="0"/>
              </a:rPr>
              <a:t>Localizing Backscatters by a Single Robot With Zero Start-up Cost</a:t>
            </a:r>
          </a:p>
          <a:p>
            <a:r>
              <a:rPr lang="en-US" sz="1350" b="1" dirty="0" err="1">
                <a:latin typeface="Arial" panose="020B0604020202020204" pitchFamily="34" charset="0"/>
                <a:ea typeface="LiHei Pro Medium" charset="-120"/>
                <a:cs typeface="Arial" panose="020B0604020202020204" pitchFamily="34" charset="0"/>
              </a:rPr>
              <a:t>Shengkai</a:t>
            </a:r>
            <a:r>
              <a:rPr lang="en-US" sz="1350" b="1" dirty="0">
                <a:latin typeface="Arial" panose="020B0604020202020204" pitchFamily="34" charset="0"/>
                <a:ea typeface="LiHei Pro Medium" charset="-120"/>
                <a:cs typeface="Arial" panose="020B0604020202020204" pitchFamily="34" charset="0"/>
              </a:rPr>
              <a:t> Zhang</a:t>
            </a:r>
            <a:r>
              <a:rPr lang="en-US" sz="1350" dirty="0">
                <a:latin typeface="Arial" panose="020B0604020202020204" pitchFamily="34" charset="0"/>
                <a:ea typeface="LiHei Pro Medium" charset="-120"/>
                <a:cs typeface="Arial" panose="020B0604020202020204" pitchFamily="34" charset="0"/>
              </a:rPr>
              <a:t>, Wei Wang, </a:t>
            </a:r>
            <a:r>
              <a:rPr lang="en-US" sz="1350" dirty="0" err="1">
                <a:latin typeface="Arial" panose="020B0604020202020204" pitchFamily="34" charset="0"/>
                <a:ea typeface="LiHei Pro Medium" charset="-120"/>
                <a:cs typeface="Arial" panose="020B0604020202020204" pitchFamily="34" charset="0"/>
              </a:rPr>
              <a:t>Sheyang</a:t>
            </a:r>
            <a:r>
              <a:rPr lang="en-US" sz="1350" dirty="0">
                <a:latin typeface="Arial" panose="020B0604020202020204" pitchFamily="34" charset="0"/>
                <a:ea typeface="LiHei Pro Medium" charset="-120"/>
                <a:cs typeface="Arial" panose="020B0604020202020204" pitchFamily="34" charset="0"/>
              </a:rPr>
              <a:t> Tang, Shi </a:t>
            </a:r>
            <a:r>
              <a:rPr lang="en-US" sz="1350" dirty="0" err="1">
                <a:latin typeface="Arial" panose="020B0604020202020204" pitchFamily="34" charset="0"/>
                <a:ea typeface="LiHei Pro Medium" charset="-120"/>
                <a:cs typeface="Arial" panose="020B0604020202020204" pitchFamily="34" charset="0"/>
              </a:rPr>
              <a:t>Jin</a:t>
            </a:r>
            <a:r>
              <a:rPr lang="en-US" sz="1350" dirty="0">
                <a:latin typeface="Arial" panose="020B0604020202020204" pitchFamily="34" charset="0"/>
                <a:ea typeface="LiHei Pro Medium" charset="-120"/>
                <a:cs typeface="Arial" panose="020B0604020202020204" pitchFamily="34" charset="0"/>
              </a:rPr>
              <a:t>, and Tao Jiang.</a:t>
            </a:r>
            <a:r>
              <a:rPr lang="en-US" sz="1350" baseline="30000" dirty="0">
                <a:latin typeface="Arial" panose="020B0604020202020204" pitchFamily="34" charset="0"/>
                <a:ea typeface="LiHei Pro Medium" charset="-120"/>
                <a:cs typeface="Arial" panose="020B0604020202020204" pitchFamily="34" charset="0"/>
              </a:rPr>
              <a:t> </a:t>
            </a:r>
            <a:r>
              <a:rPr lang="en-US" sz="1350" dirty="0">
                <a:latin typeface="Arial" panose="020B0604020202020204" pitchFamily="34" charset="0"/>
                <a:ea typeface="LiHei Pro Medium" charset="-120"/>
                <a:cs typeface="Arial" panose="020B0604020202020204" pitchFamily="34" charset="0"/>
              </a:rPr>
              <a:t>Huazhong University of Sci. &amp; Tech.</a:t>
            </a:r>
            <a:r>
              <a:rPr lang="en-US" sz="1350" baseline="30000" dirty="0">
                <a:latin typeface="Arial" panose="020B0604020202020204" pitchFamily="34" charset="0"/>
                <a:ea typeface="LiHei Pro Medium" charset="-120"/>
                <a:cs typeface="Arial" panose="020B0604020202020204" pitchFamily="34" charset="0"/>
              </a:rPr>
              <a:t> </a:t>
            </a:r>
            <a:endParaRPr lang="en-US" sz="1350" dirty="0">
              <a:latin typeface="Arial" panose="020B0604020202020204" pitchFamily="34" charset="0"/>
              <a:ea typeface="LiHei Pro Medium" charset="-120"/>
              <a:cs typeface="Arial" panose="020B0604020202020204" pitchFamily="34" charset="0"/>
            </a:endParaRPr>
          </a:p>
        </p:txBody>
      </p:sp>
      <p:cxnSp>
        <p:nvCxnSpPr>
          <p:cNvPr id="10" name="Straight Connector 9">
            <a:extLst>
              <a:ext uri="{FF2B5EF4-FFF2-40B4-BE49-F238E27FC236}">
                <a16:creationId xmlns:a16="http://schemas.microsoft.com/office/drawing/2014/main" id="{83B6D54E-9425-E043-8570-9EC649BFF5F0}"/>
              </a:ext>
            </a:extLst>
          </p:cNvPr>
          <p:cNvCxnSpPr>
            <a:cxnSpLocks/>
          </p:cNvCxnSpPr>
          <p:nvPr/>
        </p:nvCxnSpPr>
        <p:spPr>
          <a:xfrm>
            <a:off x="5620579" y="2661203"/>
            <a:ext cx="2732555"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52C05E3-80A8-CE45-B692-54D4F341B8A6}"/>
              </a:ext>
            </a:extLst>
          </p:cNvPr>
          <p:cNvSpPr txBox="1"/>
          <p:nvPr/>
        </p:nvSpPr>
        <p:spPr>
          <a:xfrm>
            <a:off x="5868688" y="2057247"/>
            <a:ext cx="2401042" cy="392415"/>
          </a:xfrm>
          <a:prstGeom prst="rect">
            <a:avLst/>
          </a:prstGeom>
          <a:noFill/>
        </p:spPr>
        <p:txBody>
          <a:bodyPr wrap="none" rtlCol="0">
            <a:spAutoFit/>
          </a:bodyPr>
          <a:lstStyle/>
          <a:p>
            <a:r>
              <a:rPr lang="en-US" sz="1950" dirty="0">
                <a:solidFill>
                  <a:srgbClr val="002060"/>
                </a:solidFill>
              </a:rPr>
              <a:t>5 GHz Spectrum (FCC)</a:t>
            </a:r>
          </a:p>
        </p:txBody>
      </p:sp>
      <p:sp>
        <p:nvSpPr>
          <p:cNvPr id="15" name="TextBox 14">
            <a:extLst>
              <a:ext uri="{FF2B5EF4-FFF2-40B4-BE49-F238E27FC236}">
                <a16:creationId xmlns:a16="http://schemas.microsoft.com/office/drawing/2014/main" id="{2B39CE00-388B-154B-85F0-BC5BE50A18B9}"/>
              </a:ext>
            </a:extLst>
          </p:cNvPr>
          <p:cNvSpPr txBox="1"/>
          <p:nvPr/>
        </p:nvSpPr>
        <p:spPr>
          <a:xfrm>
            <a:off x="4085905" y="2380447"/>
            <a:ext cx="1568058" cy="369332"/>
          </a:xfrm>
          <a:prstGeom prst="rect">
            <a:avLst/>
          </a:prstGeom>
          <a:noFill/>
        </p:spPr>
        <p:txBody>
          <a:bodyPr wrap="none" rtlCol="0">
            <a:spAutoFit/>
          </a:bodyPr>
          <a:lstStyle/>
          <a:p>
            <a:r>
              <a:rPr lang="en-US" dirty="0">
                <a:solidFill>
                  <a:schemeClr val="accent3">
                    <a:lumMod val="50000"/>
                  </a:schemeClr>
                </a:solidFill>
              </a:rPr>
              <a:t>IEEE Channel #</a:t>
            </a:r>
          </a:p>
        </p:txBody>
      </p:sp>
      <p:sp>
        <p:nvSpPr>
          <p:cNvPr id="14" name="Trapezium 13">
            <a:extLst>
              <a:ext uri="{FF2B5EF4-FFF2-40B4-BE49-F238E27FC236}">
                <a16:creationId xmlns:a16="http://schemas.microsoft.com/office/drawing/2014/main" id="{62D074EC-1944-F249-B23F-62C70379369F}"/>
              </a:ext>
            </a:extLst>
          </p:cNvPr>
          <p:cNvSpPr/>
          <p:nvPr/>
        </p:nvSpPr>
        <p:spPr>
          <a:xfrm rot="10800000">
            <a:off x="5620578" y="2676695"/>
            <a:ext cx="370938" cy="298142"/>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rapezium 16">
            <a:extLst>
              <a:ext uri="{FF2B5EF4-FFF2-40B4-BE49-F238E27FC236}">
                <a16:creationId xmlns:a16="http://schemas.microsoft.com/office/drawing/2014/main" id="{B20A0642-DF01-B546-8907-DEEEEBD74267}"/>
              </a:ext>
            </a:extLst>
          </p:cNvPr>
          <p:cNvSpPr/>
          <p:nvPr/>
        </p:nvSpPr>
        <p:spPr>
          <a:xfrm rot="10800000">
            <a:off x="6004645" y="2674915"/>
            <a:ext cx="370938" cy="298142"/>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rapezium 17">
            <a:extLst>
              <a:ext uri="{FF2B5EF4-FFF2-40B4-BE49-F238E27FC236}">
                <a16:creationId xmlns:a16="http://schemas.microsoft.com/office/drawing/2014/main" id="{37BCC714-90A8-2C4B-ACA8-A7546191451C}"/>
              </a:ext>
            </a:extLst>
          </p:cNvPr>
          <p:cNvSpPr/>
          <p:nvPr/>
        </p:nvSpPr>
        <p:spPr>
          <a:xfrm rot="10800000">
            <a:off x="6388712" y="2670679"/>
            <a:ext cx="370938" cy="298142"/>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rapezium 18">
            <a:extLst>
              <a:ext uri="{FF2B5EF4-FFF2-40B4-BE49-F238E27FC236}">
                <a16:creationId xmlns:a16="http://schemas.microsoft.com/office/drawing/2014/main" id="{FE9788F6-42F3-B442-89F0-7BD5C4CBAF7C}"/>
              </a:ext>
            </a:extLst>
          </p:cNvPr>
          <p:cNvSpPr/>
          <p:nvPr/>
        </p:nvSpPr>
        <p:spPr>
          <a:xfrm rot="10800000">
            <a:off x="7564199" y="2676441"/>
            <a:ext cx="370938" cy="298142"/>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Trapezium 19">
            <a:extLst>
              <a:ext uri="{FF2B5EF4-FFF2-40B4-BE49-F238E27FC236}">
                <a16:creationId xmlns:a16="http://schemas.microsoft.com/office/drawing/2014/main" id="{338971AE-C03A-B44B-8EDF-9F69A1291219}"/>
              </a:ext>
            </a:extLst>
          </p:cNvPr>
          <p:cNvSpPr/>
          <p:nvPr/>
        </p:nvSpPr>
        <p:spPr>
          <a:xfrm rot="10800000">
            <a:off x="7964003" y="2666953"/>
            <a:ext cx="370938" cy="298142"/>
          </a:xfrm>
          <a:prstGeom prst="trapezoid">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TextBox 20">
            <a:extLst>
              <a:ext uri="{FF2B5EF4-FFF2-40B4-BE49-F238E27FC236}">
                <a16:creationId xmlns:a16="http://schemas.microsoft.com/office/drawing/2014/main" id="{13F51CFC-4696-9849-B6E7-A5A558A3FAF3}"/>
              </a:ext>
            </a:extLst>
          </p:cNvPr>
          <p:cNvSpPr txBox="1"/>
          <p:nvPr/>
        </p:nvSpPr>
        <p:spPr>
          <a:xfrm>
            <a:off x="6960045" y="2599489"/>
            <a:ext cx="530915" cy="392415"/>
          </a:xfrm>
          <a:prstGeom prst="rect">
            <a:avLst/>
          </a:prstGeom>
          <a:noFill/>
        </p:spPr>
        <p:txBody>
          <a:bodyPr wrap="none" rtlCol="0">
            <a:spAutoFit/>
          </a:bodyPr>
          <a:lstStyle/>
          <a:p>
            <a:r>
              <a:rPr lang="en-US" sz="1950" dirty="0"/>
              <a:t>……</a:t>
            </a:r>
          </a:p>
        </p:txBody>
      </p:sp>
      <p:sp>
        <p:nvSpPr>
          <p:cNvPr id="25" name="TextBox 24">
            <a:extLst>
              <a:ext uri="{FF2B5EF4-FFF2-40B4-BE49-F238E27FC236}">
                <a16:creationId xmlns:a16="http://schemas.microsoft.com/office/drawing/2014/main" id="{966EA072-C91D-A643-85BB-5941E45F021F}"/>
              </a:ext>
            </a:extLst>
          </p:cNvPr>
          <p:cNvSpPr txBox="1"/>
          <p:nvPr/>
        </p:nvSpPr>
        <p:spPr>
          <a:xfrm>
            <a:off x="5609609" y="2379080"/>
            <a:ext cx="418704" cy="369332"/>
          </a:xfrm>
          <a:prstGeom prst="rect">
            <a:avLst/>
          </a:prstGeom>
          <a:noFill/>
        </p:spPr>
        <p:txBody>
          <a:bodyPr wrap="none" rtlCol="0">
            <a:spAutoFit/>
          </a:bodyPr>
          <a:lstStyle/>
          <a:p>
            <a:r>
              <a:rPr lang="en-US" dirty="0">
                <a:solidFill>
                  <a:schemeClr val="accent3">
                    <a:lumMod val="50000"/>
                  </a:schemeClr>
                </a:solidFill>
              </a:rPr>
              <a:t>36</a:t>
            </a:r>
          </a:p>
        </p:txBody>
      </p:sp>
      <p:sp>
        <p:nvSpPr>
          <p:cNvPr id="26" name="TextBox 25">
            <a:extLst>
              <a:ext uri="{FF2B5EF4-FFF2-40B4-BE49-F238E27FC236}">
                <a16:creationId xmlns:a16="http://schemas.microsoft.com/office/drawing/2014/main" id="{8A959DBD-5140-DB4C-BE2A-F23790EF805F}"/>
              </a:ext>
            </a:extLst>
          </p:cNvPr>
          <p:cNvSpPr txBox="1"/>
          <p:nvPr/>
        </p:nvSpPr>
        <p:spPr>
          <a:xfrm>
            <a:off x="6004466" y="2379080"/>
            <a:ext cx="418704" cy="369332"/>
          </a:xfrm>
          <a:prstGeom prst="rect">
            <a:avLst/>
          </a:prstGeom>
          <a:noFill/>
        </p:spPr>
        <p:txBody>
          <a:bodyPr wrap="none" rtlCol="0">
            <a:spAutoFit/>
          </a:bodyPr>
          <a:lstStyle/>
          <a:p>
            <a:r>
              <a:rPr lang="en-US" dirty="0">
                <a:solidFill>
                  <a:schemeClr val="accent3">
                    <a:lumMod val="50000"/>
                  </a:schemeClr>
                </a:solidFill>
              </a:rPr>
              <a:t>40</a:t>
            </a:r>
          </a:p>
        </p:txBody>
      </p:sp>
      <p:sp>
        <p:nvSpPr>
          <p:cNvPr id="27" name="TextBox 26">
            <a:extLst>
              <a:ext uri="{FF2B5EF4-FFF2-40B4-BE49-F238E27FC236}">
                <a16:creationId xmlns:a16="http://schemas.microsoft.com/office/drawing/2014/main" id="{49F5EE44-085E-DA4E-A1E4-73AD80FF892E}"/>
              </a:ext>
            </a:extLst>
          </p:cNvPr>
          <p:cNvSpPr txBox="1"/>
          <p:nvPr/>
        </p:nvSpPr>
        <p:spPr>
          <a:xfrm>
            <a:off x="6402346" y="2374878"/>
            <a:ext cx="418704" cy="369332"/>
          </a:xfrm>
          <a:prstGeom prst="rect">
            <a:avLst/>
          </a:prstGeom>
          <a:noFill/>
        </p:spPr>
        <p:txBody>
          <a:bodyPr wrap="none" rtlCol="0">
            <a:spAutoFit/>
          </a:bodyPr>
          <a:lstStyle/>
          <a:p>
            <a:r>
              <a:rPr lang="en-US" dirty="0">
                <a:solidFill>
                  <a:schemeClr val="accent3">
                    <a:lumMod val="50000"/>
                  </a:schemeClr>
                </a:solidFill>
              </a:rPr>
              <a:t>44</a:t>
            </a:r>
          </a:p>
        </p:txBody>
      </p:sp>
      <p:sp>
        <p:nvSpPr>
          <p:cNvPr id="28" name="TextBox 27">
            <a:extLst>
              <a:ext uri="{FF2B5EF4-FFF2-40B4-BE49-F238E27FC236}">
                <a16:creationId xmlns:a16="http://schemas.microsoft.com/office/drawing/2014/main" id="{BF781AFC-2044-4748-A063-0B76D14983F8}"/>
              </a:ext>
            </a:extLst>
          </p:cNvPr>
          <p:cNvSpPr txBox="1"/>
          <p:nvPr/>
        </p:nvSpPr>
        <p:spPr>
          <a:xfrm>
            <a:off x="4720012" y="2673208"/>
            <a:ext cx="904415" cy="369332"/>
          </a:xfrm>
          <a:prstGeom prst="rect">
            <a:avLst/>
          </a:prstGeom>
          <a:noFill/>
        </p:spPr>
        <p:txBody>
          <a:bodyPr wrap="none" rtlCol="0">
            <a:spAutoFit/>
          </a:bodyPr>
          <a:lstStyle/>
          <a:p>
            <a:r>
              <a:rPr lang="en-US" dirty="0">
                <a:solidFill>
                  <a:schemeClr val="accent3">
                    <a:lumMod val="50000"/>
                  </a:schemeClr>
                </a:solidFill>
              </a:rPr>
              <a:t>20 MHz</a:t>
            </a:r>
          </a:p>
        </p:txBody>
      </p:sp>
      <p:sp>
        <p:nvSpPr>
          <p:cNvPr id="29" name="TextBox 28">
            <a:extLst>
              <a:ext uri="{FF2B5EF4-FFF2-40B4-BE49-F238E27FC236}">
                <a16:creationId xmlns:a16="http://schemas.microsoft.com/office/drawing/2014/main" id="{982DF233-AA0B-0B40-A5D2-E6F579DC6322}"/>
              </a:ext>
            </a:extLst>
          </p:cNvPr>
          <p:cNvSpPr txBox="1"/>
          <p:nvPr/>
        </p:nvSpPr>
        <p:spPr>
          <a:xfrm>
            <a:off x="7905294" y="2371880"/>
            <a:ext cx="535724" cy="369332"/>
          </a:xfrm>
          <a:prstGeom prst="rect">
            <a:avLst/>
          </a:prstGeom>
          <a:noFill/>
        </p:spPr>
        <p:txBody>
          <a:bodyPr wrap="none" rtlCol="0">
            <a:spAutoFit/>
          </a:bodyPr>
          <a:lstStyle/>
          <a:p>
            <a:r>
              <a:rPr lang="en-US" dirty="0">
                <a:solidFill>
                  <a:schemeClr val="accent3">
                    <a:lumMod val="50000"/>
                  </a:schemeClr>
                </a:solidFill>
              </a:rPr>
              <a:t>165</a:t>
            </a:r>
          </a:p>
        </p:txBody>
      </p:sp>
      <p:sp>
        <p:nvSpPr>
          <p:cNvPr id="30" name="TextBox 29">
            <a:extLst>
              <a:ext uri="{FF2B5EF4-FFF2-40B4-BE49-F238E27FC236}">
                <a16:creationId xmlns:a16="http://schemas.microsoft.com/office/drawing/2014/main" id="{90F57A52-3B87-8E44-AE99-36ED10BAAD68}"/>
              </a:ext>
            </a:extLst>
          </p:cNvPr>
          <p:cNvSpPr txBox="1"/>
          <p:nvPr/>
        </p:nvSpPr>
        <p:spPr>
          <a:xfrm>
            <a:off x="7503601" y="2374877"/>
            <a:ext cx="535724" cy="369332"/>
          </a:xfrm>
          <a:prstGeom prst="rect">
            <a:avLst/>
          </a:prstGeom>
          <a:noFill/>
        </p:spPr>
        <p:txBody>
          <a:bodyPr wrap="none" rtlCol="0">
            <a:spAutoFit/>
          </a:bodyPr>
          <a:lstStyle/>
          <a:p>
            <a:r>
              <a:rPr lang="en-US" dirty="0">
                <a:solidFill>
                  <a:schemeClr val="accent3">
                    <a:lumMod val="50000"/>
                  </a:schemeClr>
                </a:solidFill>
              </a:rPr>
              <a:t>161</a:t>
            </a:r>
          </a:p>
        </p:txBody>
      </p:sp>
      <p:cxnSp>
        <p:nvCxnSpPr>
          <p:cNvPr id="31" name="Straight Arrow Connector 30">
            <a:extLst>
              <a:ext uri="{FF2B5EF4-FFF2-40B4-BE49-F238E27FC236}">
                <a16:creationId xmlns:a16="http://schemas.microsoft.com/office/drawing/2014/main" id="{B21B3751-633E-6046-97DD-3D22CBB8FFE9}"/>
              </a:ext>
            </a:extLst>
          </p:cNvPr>
          <p:cNvCxnSpPr>
            <a:cxnSpLocks/>
            <a:stCxn id="20" idx="0"/>
            <a:endCxn id="34" idx="0"/>
          </p:cNvCxnSpPr>
          <p:nvPr/>
        </p:nvCxnSpPr>
        <p:spPr>
          <a:xfrm>
            <a:off x="8149472" y="2965095"/>
            <a:ext cx="35121" cy="49728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8BC80C0D-97B8-4841-8E25-C1501AF31C81}"/>
              </a:ext>
            </a:extLst>
          </p:cNvPr>
          <p:cNvSpPr txBox="1"/>
          <p:nvPr/>
        </p:nvSpPr>
        <p:spPr>
          <a:xfrm>
            <a:off x="7966424" y="3462377"/>
            <a:ext cx="436338" cy="369332"/>
          </a:xfrm>
          <a:prstGeom prst="rect">
            <a:avLst/>
          </a:prstGeom>
          <a:noFill/>
        </p:spPr>
        <p:txBody>
          <a:bodyPr wrap="none" rtlCol="0">
            <a:spAutoFit/>
          </a:bodyPr>
          <a:lstStyle/>
          <a:p>
            <a:r>
              <a:rPr lang="en-US" dirty="0"/>
              <a:t>AP</a:t>
            </a:r>
          </a:p>
        </p:txBody>
      </p:sp>
      <p:sp>
        <p:nvSpPr>
          <p:cNvPr id="35" name="TextBox 34">
            <a:extLst>
              <a:ext uri="{FF2B5EF4-FFF2-40B4-BE49-F238E27FC236}">
                <a16:creationId xmlns:a16="http://schemas.microsoft.com/office/drawing/2014/main" id="{0A7D1962-26BD-7C41-96BE-A7F37EC5883B}"/>
              </a:ext>
            </a:extLst>
          </p:cNvPr>
          <p:cNvSpPr txBox="1"/>
          <p:nvPr/>
        </p:nvSpPr>
        <p:spPr>
          <a:xfrm>
            <a:off x="7319827" y="3468637"/>
            <a:ext cx="753348" cy="369332"/>
          </a:xfrm>
          <a:prstGeom prst="rect">
            <a:avLst/>
          </a:prstGeom>
          <a:noFill/>
        </p:spPr>
        <p:txBody>
          <a:bodyPr wrap="none" rtlCol="0">
            <a:spAutoFit/>
          </a:bodyPr>
          <a:lstStyle/>
          <a:p>
            <a:r>
              <a:rPr lang="en-US" dirty="0">
                <a:solidFill>
                  <a:schemeClr val="accent3">
                    <a:lumMod val="50000"/>
                  </a:schemeClr>
                </a:solidFill>
              </a:rPr>
              <a:t>Tag </a:t>
            </a:r>
            <a:r>
              <a:rPr lang="en-US" i="1" dirty="0">
                <a:solidFill>
                  <a:schemeClr val="accent3">
                    <a:lumMod val="50000"/>
                  </a:schemeClr>
                </a:solidFill>
              </a:rPr>
              <a:t>N</a:t>
            </a:r>
            <a:r>
              <a:rPr lang="en-US" dirty="0">
                <a:solidFill>
                  <a:schemeClr val="accent3">
                    <a:lumMod val="50000"/>
                  </a:schemeClr>
                </a:solidFill>
              </a:rPr>
              <a:t> </a:t>
            </a:r>
          </a:p>
        </p:txBody>
      </p:sp>
      <p:sp>
        <p:nvSpPr>
          <p:cNvPr id="36" name="TextBox 35">
            <a:extLst>
              <a:ext uri="{FF2B5EF4-FFF2-40B4-BE49-F238E27FC236}">
                <a16:creationId xmlns:a16="http://schemas.microsoft.com/office/drawing/2014/main" id="{B3ADF6B3-7703-E44B-8379-B536A1810148}"/>
              </a:ext>
            </a:extLst>
          </p:cNvPr>
          <p:cNvSpPr txBox="1"/>
          <p:nvPr/>
        </p:nvSpPr>
        <p:spPr>
          <a:xfrm>
            <a:off x="6402360" y="3469930"/>
            <a:ext cx="721288" cy="369332"/>
          </a:xfrm>
          <a:prstGeom prst="rect">
            <a:avLst/>
          </a:prstGeom>
          <a:noFill/>
        </p:spPr>
        <p:txBody>
          <a:bodyPr wrap="none" rtlCol="0">
            <a:spAutoFit/>
          </a:bodyPr>
          <a:lstStyle/>
          <a:p>
            <a:r>
              <a:rPr lang="en-US" dirty="0">
                <a:solidFill>
                  <a:schemeClr val="accent3">
                    <a:lumMod val="50000"/>
                  </a:schemeClr>
                </a:solidFill>
              </a:rPr>
              <a:t>Tag </a:t>
            </a:r>
            <a:r>
              <a:rPr lang="en-US" i="1" dirty="0">
                <a:solidFill>
                  <a:schemeClr val="accent3">
                    <a:lumMod val="50000"/>
                  </a:schemeClr>
                </a:solidFill>
              </a:rPr>
              <a:t>3</a:t>
            </a:r>
            <a:r>
              <a:rPr lang="en-US" dirty="0">
                <a:solidFill>
                  <a:schemeClr val="accent3">
                    <a:lumMod val="50000"/>
                  </a:schemeClr>
                </a:solidFill>
              </a:rPr>
              <a:t> </a:t>
            </a:r>
          </a:p>
        </p:txBody>
      </p:sp>
      <p:sp>
        <p:nvSpPr>
          <p:cNvPr id="37" name="TextBox 36">
            <a:extLst>
              <a:ext uri="{FF2B5EF4-FFF2-40B4-BE49-F238E27FC236}">
                <a16:creationId xmlns:a16="http://schemas.microsoft.com/office/drawing/2014/main" id="{2E4D12C4-4D55-3F44-9DC8-CB18E8D63344}"/>
              </a:ext>
            </a:extLst>
          </p:cNvPr>
          <p:cNvSpPr txBox="1"/>
          <p:nvPr/>
        </p:nvSpPr>
        <p:spPr>
          <a:xfrm>
            <a:off x="5853964" y="3464979"/>
            <a:ext cx="721288" cy="369332"/>
          </a:xfrm>
          <a:prstGeom prst="rect">
            <a:avLst/>
          </a:prstGeom>
          <a:noFill/>
        </p:spPr>
        <p:txBody>
          <a:bodyPr wrap="none" rtlCol="0">
            <a:spAutoFit/>
          </a:bodyPr>
          <a:lstStyle/>
          <a:p>
            <a:r>
              <a:rPr lang="en-US" dirty="0">
                <a:solidFill>
                  <a:schemeClr val="accent3">
                    <a:lumMod val="50000"/>
                  </a:schemeClr>
                </a:solidFill>
              </a:rPr>
              <a:t>Tag </a:t>
            </a:r>
            <a:r>
              <a:rPr lang="en-US" i="1" dirty="0">
                <a:solidFill>
                  <a:schemeClr val="accent3">
                    <a:lumMod val="50000"/>
                  </a:schemeClr>
                </a:solidFill>
              </a:rPr>
              <a:t>2</a:t>
            </a:r>
            <a:r>
              <a:rPr lang="en-US" dirty="0">
                <a:solidFill>
                  <a:schemeClr val="accent3">
                    <a:lumMod val="50000"/>
                  </a:schemeClr>
                </a:solidFill>
              </a:rPr>
              <a:t> </a:t>
            </a:r>
          </a:p>
        </p:txBody>
      </p:sp>
      <p:sp>
        <p:nvSpPr>
          <p:cNvPr id="38" name="TextBox 37">
            <a:extLst>
              <a:ext uri="{FF2B5EF4-FFF2-40B4-BE49-F238E27FC236}">
                <a16:creationId xmlns:a16="http://schemas.microsoft.com/office/drawing/2014/main" id="{C7C1BEAA-38AA-334A-BD49-DAE75199E718}"/>
              </a:ext>
            </a:extLst>
          </p:cNvPr>
          <p:cNvSpPr txBox="1"/>
          <p:nvPr/>
        </p:nvSpPr>
        <p:spPr>
          <a:xfrm>
            <a:off x="5309047" y="3460028"/>
            <a:ext cx="721288" cy="369332"/>
          </a:xfrm>
          <a:prstGeom prst="rect">
            <a:avLst/>
          </a:prstGeom>
          <a:noFill/>
        </p:spPr>
        <p:txBody>
          <a:bodyPr wrap="none" rtlCol="0">
            <a:spAutoFit/>
          </a:bodyPr>
          <a:lstStyle/>
          <a:p>
            <a:r>
              <a:rPr lang="en-US" dirty="0">
                <a:solidFill>
                  <a:schemeClr val="accent3">
                    <a:lumMod val="50000"/>
                  </a:schemeClr>
                </a:solidFill>
              </a:rPr>
              <a:t>Tag </a:t>
            </a:r>
            <a:r>
              <a:rPr lang="en-US" i="1" dirty="0">
                <a:solidFill>
                  <a:schemeClr val="accent3">
                    <a:lumMod val="50000"/>
                  </a:schemeClr>
                </a:solidFill>
              </a:rPr>
              <a:t>1</a:t>
            </a:r>
            <a:r>
              <a:rPr lang="en-US" dirty="0">
                <a:solidFill>
                  <a:schemeClr val="accent3">
                    <a:lumMod val="50000"/>
                  </a:schemeClr>
                </a:solidFill>
              </a:rPr>
              <a:t> </a:t>
            </a:r>
          </a:p>
        </p:txBody>
      </p:sp>
      <p:cxnSp>
        <p:nvCxnSpPr>
          <p:cNvPr id="39" name="Straight Arrow Connector 38">
            <a:extLst>
              <a:ext uri="{FF2B5EF4-FFF2-40B4-BE49-F238E27FC236}">
                <a16:creationId xmlns:a16="http://schemas.microsoft.com/office/drawing/2014/main" id="{80EE5C28-D271-F046-8F91-967A238CCE37}"/>
              </a:ext>
            </a:extLst>
          </p:cNvPr>
          <p:cNvCxnSpPr>
            <a:cxnSpLocks/>
          </p:cNvCxnSpPr>
          <p:nvPr/>
        </p:nvCxnSpPr>
        <p:spPr>
          <a:xfrm flipH="1">
            <a:off x="5645196" y="2974837"/>
            <a:ext cx="160851" cy="488303"/>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2436F6E-D721-3840-8003-09A1F6E712D3}"/>
              </a:ext>
            </a:extLst>
          </p:cNvPr>
          <p:cNvCxnSpPr>
            <a:cxnSpLocks/>
            <a:stCxn id="17" idx="0"/>
            <a:endCxn id="37" idx="0"/>
          </p:cNvCxnSpPr>
          <p:nvPr/>
        </p:nvCxnSpPr>
        <p:spPr>
          <a:xfrm>
            <a:off x="6190114" y="2973057"/>
            <a:ext cx="24494" cy="491922"/>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716F853-0588-364A-855E-3E2A9F5759F0}"/>
              </a:ext>
            </a:extLst>
          </p:cNvPr>
          <p:cNvCxnSpPr>
            <a:cxnSpLocks/>
            <a:stCxn id="18" idx="0"/>
            <a:endCxn id="36" idx="0"/>
          </p:cNvCxnSpPr>
          <p:nvPr/>
        </p:nvCxnSpPr>
        <p:spPr>
          <a:xfrm>
            <a:off x="6574181" y="2968821"/>
            <a:ext cx="188823" cy="501109"/>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324F4B12-30D0-3448-B0EA-7F9F367BFD54}"/>
              </a:ext>
            </a:extLst>
          </p:cNvPr>
          <p:cNvCxnSpPr>
            <a:cxnSpLocks/>
            <a:stCxn id="19" idx="0"/>
            <a:endCxn id="35" idx="0"/>
          </p:cNvCxnSpPr>
          <p:nvPr/>
        </p:nvCxnSpPr>
        <p:spPr>
          <a:xfrm flipH="1">
            <a:off x="7696501" y="2974583"/>
            <a:ext cx="53167" cy="494054"/>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10590286-7409-A440-894A-BA5FD938CE85}"/>
              </a:ext>
            </a:extLst>
          </p:cNvPr>
          <p:cNvSpPr txBox="1"/>
          <p:nvPr/>
        </p:nvSpPr>
        <p:spPr>
          <a:xfrm>
            <a:off x="6940294" y="3400407"/>
            <a:ext cx="530915" cy="392415"/>
          </a:xfrm>
          <a:prstGeom prst="rect">
            <a:avLst/>
          </a:prstGeom>
          <a:noFill/>
        </p:spPr>
        <p:txBody>
          <a:bodyPr wrap="none" rtlCol="0">
            <a:spAutoFit/>
          </a:bodyPr>
          <a:lstStyle/>
          <a:p>
            <a:r>
              <a:rPr lang="en-US" sz="1950" dirty="0"/>
              <a:t>……</a:t>
            </a:r>
          </a:p>
        </p:txBody>
      </p:sp>
      <p:sp>
        <p:nvSpPr>
          <p:cNvPr id="57" name="Content Placeholder 2">
            <a:extLst>
              <a:ext uri="{FF2B5EF4-FFF2-40B4-BE49-F238E27FC236}">
                <a16:creationId xmlns:a16="http://schemas.microsoft.com/office/drawing/2014/main" id="{90A3ABA4-69DC-2448-A84A-893AC9A64846}"/>
              </a:ext>
            </a:extLst>
          </p:cNvPr>
          <p:cNvSpPr>
            <a:spLocks noGrp="1"/>
          </p:cNvSpPr>
          <p:nvPr/>
        </p:nvSpPr>
        <p:spPr>
          <a:xfrm>
            <a:off x="5002470" y="3806277"/>
            <a:ext cx="2902825" cy="467429"/>
          </a:xfrm>
          <a:prstGeom prst="rect">
            <a:avLst/>
          </a:prstGeom>
          <a:solidFill>
            <a:schemeClr val="tx1">
              <a:alpha val="61000"/>
            </a:schemeClr>
          </a:solidFill>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250" b="1" dirty="0">
                <a:solidFill>
                  <a:srgbClr val="FFFFFF"/>
                </a:solidFill>
                <a:latin typeface="Arial" panose="020B0604020202020204" pitchFamily="34" charset="0"/>
                <a:cs typeface="Arial" panose="020B0604020202020204" pitchFamily="34" charset="0"/>
              </a:rPr>
              <a:t>Frequency hopping</a:t>
            </a:r>
          </a:p>
        </p:txBody>
      </p:sp>
      <p:sp>
        <p:nvSpPr>
          <p:cNvPr id="58" name="Content Placeholder 2">
            <a:extLst>
              <a:ext uri="{FF2B5EF4-FFF2-40B4-BE49-F238E27FC236}">
                <a16:creationId xmlns:a16="http://schemas.microsoft.com/office/drawing/2014/main" id="{C3F49F61-F3C2-A749-BD7B-6BB20A9F1443}"/>
              </a:ext>
            </a:extLst>
          </p:cNvPr>
          <p:cNvSpPr>
            <a:spLocks noGrp="1"/>
          </p:cNvSpPr>
          <p:nvPr/>
        </p:nvSpPr>
        <p:spPr>
          <a:xfrm>
            <a:off x="4772404" y="4744375"/>
            <a:ext cx="4003357" cy="467429"/>
          </a:xfrm>
          <a:prstGeom prst="rect">
            <a:avLst/>
          </a:prstGeom>
          <a:solidFill>
            <a:schemeClr val="tx1">
              <a:alpha val="61000"/>
            </a:schemeClr>
          </a:solidFill>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250" b="1" dirty="0">
                <a:solidFill>
                  <a:srgbClr val="FFFFFF"/>
                </a:solidFill>
                <a:latin typeface="Arial" panose="020B0604020202020204" pitchFamily="34" charset="0"/>
                <a:cs typeface="Arial" panose="020B0604020202020204" pitchFamily="34" charset="0"/>
              </a:rPr>
              <a:t>Avoid sideband interference</a:t>
            </a:r>
          </a:p>
        </p:txBody>
      </p:sp>
      <p:cxnSp>
        <p:nvCxnSpPr>
          <p:cNvPr id="59" name="Straight Arrow Connector 58">
            <a:extLst>
              <a:ext uri="{FF2B5EF4-FFF2-40B4-BE49-F238E27FC236}">
                <a16:creationId xmlns:a16="http://schemas.microsoft.com/office/drawing/2014/main" id="{58468BC0-1A67-8C49-A73D-C6B8BBAF6094}"/>
              </a:ext>
            </a:extLst>
          </p:cNvPr>
          <p:cNvCxnSpPr>
            <a:cxnSpLocks/>
          </p:cNvCxnSpPr>
          <p:nvPr/>
        </p:nvCxnSpPr>
        <p:spPr>
          <a:xfrm>
            <a:off x="8172334" y="3793506"/>
            <a:ext cx="13106" cy="893945"/>
          </a:xfrm>
          <a:prstGeom prst="straightConnector1">
            <a:avLst/>
          </a:prstGeom>
          <a:ln w="762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2" name="Picture 61" descr="varphase_anim.gif">
            <a:extLst>
              <a:ext uri="{FF2B5EF4-FFF2-40B4-BE49-F238E27FC236}">
                <a16:creationId xmlns:a16="http://schemas.microsoft.com/office/drawing/2014/main" id="{C70BBD38-2D07-9043-ADB2-A1813396E21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82754" y="2668931"/>
            <a:ext cx="2001270" cy="711978"/>
          </a:xfrm>
          <a:prstGeom prst="rect">
            <a:avLst/>
          </a:prstGeom>
        </p:spPr>
      </p:pic>
      <p:grpSp>
        <p:nvGrpSpPr>
          <p:cNvPr id="63" name="Group 62">
            <a:extLst>
              <a:ext uri="{FF2B5EF4-FFF2-40B4-BE49-F238E27FC236}">
                <a16:creationId xmlns:a16="http://schemas.microsoft.com/office/drawing/2014/main" id="{BFE908E3-F459-2844-9FDA-CFD43E4D3DB5}"/>
              </a:ext>
            </a:extLst>
          </p:cNvPr>
          <p:cNvGrpSpPr/>
          <p:nvPr/>
        </p:nvGrpSpPr>
        <p:grpSpPr>
          <a:xfrm>
            <a:off x="562538" y="2405925"/>
            <a:ext cx="839103" cy="989959"/>
            <a:chOff x="8411927" y="2655698"/>
            <a:chExt cx="744029" cy="877792"/>
          </a:xfrm>
        </p:grpSpPr>
        <p:pic>
          <p:nvPicPr>
            <p:cNvPr id="64" name="Picture 63">
              <a:extLst>
                <a:ext uri="{FF2B5EF4-FFF2-40B4-BE49-F238E27FC236}">
                  <a16:creationId xmlns:a16="http://schemas.microsoft.com/office/drawing/2014/main" id="{41574BC0-2965-A949-A19E-CBAEAFCE31CE}"/>
                </a:ext>
              </a:extLst>
            </p:cNvPr>
            <p:cNvPicPr>
              <a:picLocks noChangeAspect="1"/>
            </p:cNvPicPr>
            <p:nvPr/>
          </p:nvPicPr>
          <p:blipFill>
            <a:blip r:embed="rId7"/>
            <a:stretch>
              <a:fillRect/>
            </a:stretch>
          </p:blipFill>
          <p:spPr>
            <a:xfrm>
              <a:off x="8488069" y="2655698"/>
              <a:ext cx="584200" cy="584200"/>
            </a:xfrm>
            <a:prstGeom prst="rect">
              <a:avLst/>
            </a:prstGeom>
          </p:spPr>
        </p:pic>
        <p:pic>
          <p:nvPicPr>
            <p:cNvPr id="65" name="Picture 64">
              <a:extLst>
                <a:ext uri="{FF2B5EF4-FFF2-40B4-BE49-F238E27FC236}">
                  <a16:creationId xmlns:a16="http://schemas.microsoft.com/office/drawing/2014/main" id="{9538A3C7-41B2-9849-B9F0-C8CDDD471531}"/>
                </a:ext>
              </a:extLst>
            </p:cNvPr>
            <p:cNvPicPr>
              <a:picLocks noChangeAspect="1"/>
            </p:cNvPicPr>
            <p:nvPr/>
          </p:nvPicPr>
          <p:blipFill>
            <a:blip r:embed="rId8"/>
            <a:stretch>
              <a:fillRect/>
            </a:stretch>
          </p:blipFill>
          <p:spPr>
            <a:xfrm>
              <a:off x="8411927" y="2936536"/>
              <a:ext cx="744029" cy="596954"/>
            </a:xfrm>
            <a:prstGeom prst="rect">
              <a:avLst/>
            </a:prstGeom>
          </p:spPr>
        </p:pic>
      </p:grpSp>
      <p:pic>
        <p:nvPicPr>
          <p:cNvPr id="66" name="Picture 65">
            <a:extLst>
              <a:ext uri="{FF2B5EF4-FFF2-40B4-BE49-F238E27FC236}">
                <a16:creationId xmlns:a16="http://schemas.microsoft.com/office/drawing/2014/main" id="{8DD782C3-A050-5943-B7A4-7DDDF489904C}"/>
              </a:ext>
            </a:extLst>
          </p:cNvPr>
          <p:cNvPicPr>
            <a:picLocks noChangeAspect="1"/>
          </p:cNvPicPr>
          <p:nvPr/>
        </p:nvPicPr>
        <p:blipFill>
          <a:blip r:embed="rId9"/>
          <a:stretch>
            <a:fillRect/>
          </a:stretch>
        </p:blipFill>
        <p:spPr>
          <a:xfrm>
            <a:off x="2898662" y="2650223"/>
            <a:ext cx="533400" cy="704850"/>
          </a:xfrm>
          <a:prstGeom prst="rect">
            <a:avLst/>
          </a:prstGeom>
        </p:spPr>
      </p:pic>
      <p:pic>
        <p:nvPicPr>
          <p:cNvPr id="68" name="Picture 67">
            <a:extLst>
              <a:ext uri="{FF2B5EF4-FFF2-40B4-BE49-F238E27FC236}">
                <a16:creationId xmlns:a16="http://schemas.microsoft.com/office/drawing/2014/main" id="{05BFC5F6-7140-AD45-ABD6-829E3C6D858C}"/>
              </a:ext>
            </a:extLst>
          </p:cNvPr>
          <p:cNvPicPr>
            <a:picLocks noChangeAspect="1"/>
          </p:cNvPicPr>
          <p:nvPr/>
        </p:nvPicPr>
        <p:blipFill>
          <a:blip r:embed="rId9"/>
          <a:stretch>
            <a:fillRect/>
          </a:stretch>
        </p:blipFill>
        <p:spPr>
          <a:xfrm>
            <a:off x="701518" y="4645467"/>
            <a:ext cx="533400" cy="704850"/>
          </a:xfrm>
          <a:prstGeom prst="rect">
            <a:avLst/>
          </a:prstGeom>
        </p:spPr>
      </p:pic>
      <p:pic>
        <p:nvPicPr>
          <p:cNvPr id="70" name="Picture 69">
            <a:extLst>
              <a:ext uri="{FF2B5EF4-FFF2-40B4-BE49-F238E27FC236}">
                <a16:creationId xmlns:a16="http://schemas.microsoft.com/office/drawing/2014/main" id="{A4D176AE-5289-5F4A-B52B-E2FCA72ECB4B}"/>
              </a:ext>
            </a:extLst>
          </p:cNvPr>
          <p:cNvPicPr>
            <a:picLocks noChangeAspect="1"/>
          </p:cNvPicPr>
          <p:nvPr/>
        </p:nvPicPr>
        <p:blipFill>
          <a:blip r:embed="rId10"/>
          <a:stretch>
            <a:fillRect/>
          </a:stretch>
        </p:blipFill>
        <p:spPr>
          <a:xfrm>
            <a:off x="2782796" y="4569653"/>
            <a:ext cx="638175" cy="638175"/>
          </a:xfrm>
          <a:prstGeom prst="rect">
            <a:avLst/>
          </a:prstGeom>
        </p:spPr>
      </p:pic>
      <p:pic>
        <p:nvPicPr>
          <p:cNvPr id="72" name="Picture 71">
            <a:extLst>
              <a:ext uri="{FF2B5EF4-FFF2-40B4-BE49-F238E27FC236}">
                <a16:creationId xmlns:a16="http://schemas.microsoft.com/office/drawing/2014/main" id="{BC3A498B-AD7C-2842-9EF8-338F7667A4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110753" y="4693441"/>
            <a:ext cx="1701995" cy="638175"/>
          </a:xfrm>
          <a:prstGeom prst="rect">
            <a:avLst/>
          </a:prstGeom>
        </p:spPr>
      </p:pic>
      <p:sp>
        <p:nvSpPr>
          <p:cNvPr id="73" name="TextBox 72">
            <a:extLst>
              <a:ext uri="{FF2B5EF4-FFF2-40B4-BE49-F238E27FC236}">
                <a16:creationId xmlns:a16="http://schemas.microsoft.com/office/drawing/2014/main" id="{7F89B540-A27A-A941-B51B-95876971B24F}"/>
              </a:ext>
            </a:extLst>
          </p:cNvPr>
          <p:cNvSpPr txBox="1"/>
          <p:nvPr/>
        </p:nvSpPr>
        <p:spPr>
          <a:xfrm>
            <a:off x="1244371" y="2409868"/>
            <a:ext cx="1900136" cy="300082"/>
          </a:xfrm>
          <a:prstGeom prst="rect">
            <a:avLst/>
          </a:prstGeom>
          <a:noFill/>
        </p:spPr>
        <p:txBody>
          <a:bodyPr wrap="none" rtlCol="0">
            <a:spAutoFit/>
          </a:bodyPr>
          <a:lstStyle/>
          <a:p>
            <a:r>
              <a:rPr lang="en-US" sz="1350" dirty="0">
                <a:solidFill>
                  <a:srgbClr val="FF0000"/>
                </a:solidFill>
              </a:rPr>
              <a:t>Backscatter Interference</a:t>
            </a:r>
          </a:p>
        </p:txBody>
      </p:sp>
      <p:sp>
        <p:nvSpPr>
          <p:cNvPr id="74" name="TextBox 73">
            <a:extLst>
              <a:ext uri="{FF2B5EF4-FFF2-40B4-BE49-F238E27FC236}">
                <a16:creationId xmlns:a16="http://schemas.microsoft.com/office/drawing/2014/main" id="{7B6FA51F-6CF7-DD48-855C-CC18562C3EFD}"/>
              </a:ext>
            </a:extLst>
          </p:cNvPr>
          <p:cNvSpPr txBox="1"/>
          <p:nvPr/>
        </p:nvSpPr>
        <p:spPr>
          <a:xfrm rot="2736994">
            <a:off x="1523135" y="3587498"/>
            <a:ext cx="1524119" cy="507831"/>
          </a:xfrm>
          <a:prstGeom prst="rect">
            <a:avLst/>
          </a:prstGeom>
          <a:noFill/>
        </p:spPr>
        <p:txBody>
          <a:bodyPr wrap="square" rtlCol="0">
            <a:spAutoFit/>
          </a:bodyPr>
          <a:lstStyle/>
          <a:p>
            <a:r>
              <a:rPr lang="en-US" sz="1350" dirty="0">
                <a:solidFill>
                  <a:srgbClr val="002060"/>
                </a:solidFill>
              </a:rPr>
              <a:t>Source Interference</a:t>
            </a:r>
          </a:p>
        </p:txBody>
      </p:sp>
      <p:sp>
        <p:nvSpPr>
          <p:cNvPr id="75" name="文本框 19">
            <a:extLst>
              <a:ext uri="{FF2B5EF4-FFF2-40B4-BE49-F238E27FC236}">
                <a16:creationId xmlns:a16="http://schemas.microsoft.com/office/drawing/2014/main" id="{5D446F32-D7E0-044A-B10F-53283BD6FFC2}"/>
              </a:ext>
            </a:extLst>
          </p:cNvPr>
          <p:cNvSpPr txBox="1"/>
          <p:nvPr/>
        </p:nvSpPr>
        <p:spPr>
          <a:xfrm>
            <a:off x="2898662" y="5099889"/>
            <a:ext cx="507747" cy="415498"/>
          </a:xfrm>
          <a:prstGeom prst="rect">
            <a:avLst/>
          </a:prstGeom>
          <a:noFill/>
        </p:spPr>
        <p:txBody>
          <a:bodyPr wrap="square" rtlCol="0">
            <a:spAutoFit/>
          </a:bodyPr>
          <a:lstStyle/>
          <a:p>
            <a:r>
              <a:rPr lang="en-US" altLang="zh-CN" sz="2100" dirty="0"/>
              <a:t>AP</a:t>
            </a:r>
            <a:endParaRPr lang="zh-CN" altLang="en-US" sz="2100" dirty="0"/>
          </a:p>
        </p:txBody>
      </p:sp>
      <p:sp>
        <p:nvSpPr>
          <p:cNvPr id="76" name="Slide Number Placeholder 2">
            <a:extLst>
              <a:ext uri="{FF2B5EF4-FFF2-40B4-BE49-F238E27FC236}">
                <a16:creationId xmlns:a16="http://schemas.microsoft.com/office/drawing/2014/main" id="{B4B6F0F5-A31C-F544-8FC9-61B78111A113}"/>
              </a:ext>
            </a:extLst>
          </p:cNvPr>
          <p:cNvSpPr txBox="1">
            <a:spLocks/>
          </p:cNvSpPr>
          <p:nvPr/>
        </p:nvSpPr>
        <p:spPr>
          <a:xfrm>
            <a:off x="7940134" y="5749825"/>
            <a:ext cx="1203863" cy="207650"/>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solidFill>
                  <a:schemeClr val="bg1"/>
                </a:solidFill>
              </a:rPr>
              <a:t>10</a:t>
            </a:r>
          </a:p>
        </p:txBody>
      </p:sp>
    </p:spTree>
    <p:custDataLst>
      <p:tags r:id="rId1"/>
    </p:custDataLst>
    <p:extLst>
      <p:ext uri="{BB962C8B-B14F-4D97-AF65-F5344CB8AC3E}">
        <p14:creationId xmlns:p14="http://schemas.microsoft.com/office/powerpoint/2010/main" val="428067753"/>
      </p:ext>
    </p:extLst>
  </p:cSld>
  <p:clrMapOvr>
    <a:masterClrMapping/>
  </p:clrMapOvr>
  <mc:AlternateContent xmlns:mc="http://schemas.openxmlformats.org/markup-compatibility/2006" xmlns:p14="http://schemas.microsoft.com/office/powerpoint/2010/main">
    <mc:Choice Requires="p14">
      <p:transition spd="slow" p14:dur="2000" advTm="49054"/>
    </mc:Choice>
    <mc:Fallback xmlns="">
      <p:transition spd="slow" advTm="490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linds(horizontal)">
                                      <p:cBhvr>
                                        <p:cTn id="19" dur="500"/>
                                        <p:tgtEl>
                                          <p:spTgt spid="17"/>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linds(horizontal)">
                                      <p:cBhvr>
                                        <p:cTn id="22" dur="500"/>
                                        <p:tgtEl>
                                          <p:spTgt spid="18"/>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linds(horizontal)">
                                      <p:cBhvr>
                                        <p:cTn id="25" dur="500"/>
                                        <p:tgtEl>
                                          <p:spTgt spid="19"/>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linds(horizontal)">
                                      <p:cBhvr>
                                        <p:cTn id="28" dur="500"/>
                                        <p:tgtEl>
                                          <p:spTgt spid="20"/>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linds(horizontal)">
                                      <p:cBhvr>
                                        <p:cTn id="31" dur="500"/>
                                        <p:tgtEl>
                                          <p:spTgt spid="21"/>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linds(horizontal)">
                                      <p:cBhvr>
                                        <p:cTn id="34" dur="500"/>
                                        <p:tgtEl>
                                          <p:spTgt spid="25"/>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linds(horizontal)">
                                      <p:cBhvr>
                                        <p:cTn id="37" dur="500"/>
                                        <p:tgtEl>
                                          <p:spTgt spid="26"/>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linds(horizontal)">
                                      <p:cBhvr>
                                        <p:cTn id="40" dur="500"/>
                                        <p:tgtEl>
                                          <p:spTgt spid="27"/>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blinds(horizontal)">
                                      <p:cBhvr>
                                        <p:cTn id="43" dur="500"/>
                                        <p:tgtEl>
                                          <p:spTgt spid="28"/>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blinds(horizontal)">
                                      <p:cBhvr>
                                        <p:cTn id="46" dur="500"/>
                                        <p:tgtEl>
                                          <p:spTgt spid="29"/>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blinds(horizontal)">
                                      <p:cBhvr>
                                        <p:cTn id="49" dur="500"/>
                                        <p:tgtEl>
                                          <p:spTgt spid="30"/>
                                        </p:tgtEl>
                                      </p:cBhvr>
                                    </p:animEffect>
                                  </p:childTnLst>
                                </p:cTn>
                              </p:par>
                              <p:par>
                                <p:cTn id="50" presetID="3" presetClass="entr" presetSubtype="10" fill="hold"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blinds(horizontal)">
                                      <p:cBhvr>
                                        <p:cTn id="52" dur="500"/>
                                        <p:tgtEl>
                                          <p:spTgt spid="39"/>
                                        </p:tgtEl>
                                      </p:cBhvr>
                                    </p:animEffect>
                                  </p:childTnLst>
                                </p:cTn>
                              </p:par>
                              <p:par>
                                <p:cTn id="53" presetID="3" presetClass="entr" presetSubtype="10"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blinds(horizontal)">
                                      <p:cBhvr>
                                        <p:cTn id="55" dur="500"/>
                                        <p:tgtEl>
                                          <p:spTgt spid="41"/>
                                        </p:tgtEl>
                                      </p:cBhvr>
                                    </p:animEffect>
                                  </p:childTnLst>
                                </p:cTn>
                              </p:par>
                              <p:par>
                                <p:cTn id="56" presetID="3" presetClass="entr" presetSubtype="10" fill="hold" nodeType="with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blinds(horizontal)">
                                      <p:cBhvr>
                                        <p:cTn id="58" dur="500"/>
                                        <p:tgtEl>
                                          <p:spTgt spid="43"/>
                                        </p:tgtEl>
                                      </p:cBhvr>
                                    </p:animEffect>
                                  </p:childTnLst>
                                </p:cTn>
                              </p:par>
                              <p:par>
                                <p:cTn id="59" presetID="3" presetClass="entr" presetSubtype="10" fill="hold" nodeType="with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blinds(horizontal)">
                                      <p:cBhvr>
                                        <p:cTn id="61" dur="500"/>
                                        <p:tgtEl>
                                          <p:spTgt spid="49"/>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blinds(horizontal)">
                                      <p:cBhvr>
                                        <p:cTn id="64" dur="500"/>
                                        <p:tgtEl>
                                          <p:spTgt spid="38"/>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blinds(horizontal)">
                                      <p:cBhvr>
                                        <p:cTn id="67" dur="500"/>
                                        <p:tgtEl>
                                          <p:spTgt spid="37"/>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blinds(horizontal)">
                                      <p:cBhvr>
                                        <p:cTn id="70" dur="500"/>
                                        <p:tgtEl>
                                          <p:spTgt spid="36"/>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53"/>
                                        </p:tgtEl>
                                        <p:attrNameLst>
                                          <p:attrName>style.visibility</p:attrName>
                                        </p:attrNameLst>
                                      </p:cBhvr>
                                      <p:to>
                                        <p:strVal val="visible"/>
                                      </p:to>
                                    </p:set>
                                    <p:animEffect transition="in" filter="blinds(horizontal)">
                                      <p:cBhvr>
                                        <p:cTn id="73" dur="500"/>
                                        <p:tgtEl>
                                          <p:spTgt spid="53"/>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blinds(horizontal)">
                                      <p:cBhvr>
                                        <p:cTn id="76" dur="500"/>
                                        <p:tgtEl>
                                          <p:spTgt spid="35"/>
                                        </p:tgtEl>
                                      </p:cBhvr>
                                    </p:animEffect>
                                  </p:childTnLst>
                                </p:cTn>
                              </p:par>
                              <p:par>
                                <p:cTn id="77" presetID="3" presetClass="entr" presetSubtype="10" fill="hold"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blinds(horizontal)">
                                      <p:cBhvr>
                                        <p:cTn id="79" dur="500"/>
                                        <p:tgtEl>
                                          <p:spTgt spid="31"/>
                                        </p:tgtEl>
                                      </p:cBhvr>
                                    </p:animEffect>
                                  </p:childTnLst>
                                </p:cTn>
                              </p:par>
                              <p:par>
                                <p:cTn id="80" presetID="3" presetClass="entr" presetSubtype="10" fill="hold" grpId="0"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blinds(horizontal)">
                                      <p:cBhvr>
                                        <p:cTn id="82" dur="500"/>
                                        <p:tgtEl>
                                          <p:spTgt spid="34"/>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57"/>
                                        </p:tgtEl>
                                        <p:attrNameLst>
                                          <p:attrName>style.visibility</p:attrName>
                                        </p:attrNameLst>
                                      </p:cBhvr>
                                      <p:to>
                                        <p:strVal val="visible"/>
                                      </p:to>
                                    </p:set>
                                    <p:animEffect transition="in" filter="blinds(horizontal)">
                                      <p:cBhvr>
                                        <p:cTn id="85" dur="500"/>
                                        <p:tgtEl>
                                          <p:spTgt spid="57"/>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nodeType="clickEffect">
                                  <p:stCondLst>
                                    <p:cond delay="0"/>
                                  </p:stCondLst>
                                  <p:childTnLst>
                                    <p:set>
                                      <p:cBhvr>
                                        <p:cTn id="89" dur="1" fill="hold">
                                          <p:stCondLst>
                                            <p:cond delay="0"/>
                                          </p:stCondLst>
                                        </p:cTn>
                                        <p:tgtEl>
                                          <p:spTgt spid="59"/>
                                        </p:tgtEl>
                                        <p:attrNameLst>
                                          <p:attrName>style.visibility</p:attrName>
                                        </p:attrNameLst>
                                      </p:cBhvr>
                                      <p:to>
                                        <p:strVal val="visible"/>
                                      </p:to>
                                    </p:set>
                                    <p:animEffect transition="in" filter="blinds(horizontal)">
                                      <p:cBhvr>
                                        <p:cTn id="90" dur="500"/>
                                        <p:tgtEl>
                                          <p:spTgt spid="59"/>
                                        </p:tgtEl>
                                      </p:cBhvr>
                                    </p:animEffect>
                                  </p:childTnLst>
                                </p:cTn>
                              </p:par>
                              <p:par>
                                <p:cTn id="91" presetID="3" presetClass="entr" presetSubtype="10" fill="hold" grpId="0" nodeType="withEffect">
                                  <p:stCondLst>
                                    <p:cond delay="0"/>
                                  </p:stCondLst>
                                  <p:childTnLst>
                                    <p:set>
                                      <p:cBhvr>
                                        <p:cTn id="92" dur="1" fill="hold">
                                          <p:stCondLst>
                                            <p:cond delay="0"/>
                                          </p:stCondLst>
                                        </p:cTn>
                                        <p:tgtEl>
                                          <p:spTgt spid="58"/>
                                        </p:tgtEl>
                                        <p:attrNameLst>
                                          <p:attrName>style.visibility</p:attrName>
                                        </p:attrNameLst>
                                      </p:cBhvr>
                                      <p:to>
                                        <p:strVal val="visible"/>
                                      </p:to>
                                    </p:set>
                                    <p:animEffect transition="in" filter="blinds(horizontal)">
                                      <p:cBhvr>
                                        <p:cTn id="9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4" grpId="0" animBg="1"/>
      <p:bldP spid="17" grpId="0" animBg="1"/>
      <p:bldP spid="18" grpId="0" animBg="1"/>
      <p:bldP spid="19" grpId="0" animBg="1"/>
      <p:bldP spid="20" grpId="0" animBg="1"/>
      <p:bldP spid="21" grpId="0"/>
      <p:bldP spid="25" grpId="0"/>
      <p:bldP spid="26" grpId="0"/>
      <p:bldP spid="27" grpId="0"/>
      <p:bldP spid="28" grpId="0"/>
      <p:bldP spid="29" grpId="0"/>
      <p:bldP spid="30" grpId="0"/>
      <p:bldP spid="34" grpId="0"/>
      <p:bldP spid="35" grpId="0"/>
      <p:bldP spid="36" grpId="0"/>
      <p:bldP spid="37" grpId="0"/>
      <p:bldP spid="38" grpId="0"/>
      <p:bldP spid="53" grpId="0"/>
      <p:bldP spid="57" grpId="0" animBg="1"/>
      <p:bldP spid="5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0" y="5895975"/>
            <a:ext cx="9144000" cy="104775"/>
          </a:xfrm>
          <a:prstGeom prst="rect">
            <a:avLst/>
          </a:prstGeom>
        </p:spPr>
      </p:pic>
      <p:sp>
        <p:nvSpPr>
          <p:cNvPr id="3" name="Slide Number Placeholder 2"/>
          <p:cNvSpPr>
            <a:spLocks noGrp="1"/>
          </p:cNvSpPr>
          <p:nvPr>
            <p:ph type="sldNum" sz="quarter" idx="12"/>
          </p:nvPr>
        </p:nvSpPr>
        <p:spPr/>
        <p:txBody>
          <a:bodyPr/>
          <a:lstStyle/>
          <a:p>
            <a:fld id="{7E68A6A8-02F6-4A45-B5F3-DA7EE8BCB107}" type="slidenum">
              <a:rPr lang="en-US" smtClean="0"/>
              <a:t>11</a:t>
            </a:fld>
            <a:endParaRPr lang="en-US"/>
          </a:p>
        </p:txBody>
      </p:sp>
      <p:sp>
        <p:nvSpPr>
          <p:cNvPr id="24" name="TextBox 23"/>
          <p:cNvSpPr txBox="1"/>
          <p:nvPr/>
        </p:nvSpPr>
        <p:spPr>
          <a:xfrm>
            <a:off x="68147" y="1810867"/>
            <a:ext cx="9007705" cy="553998"/>
          </a:xfrm>
          <a:prstGeom prst="rect">
            <a:avLst/>
          </a:prstGeom>
          <a:noFill/>
        </p:spPr>
        <p:txBody>
          <a:bodyPr wrap="square" rtlCol="0">
            <a:spAutoFit/>
          </a:bodyPr>
          <a:lstStyle/>
          <a:p>
            <a:pPr marL="428625" indent="-428625">
              <a:buFont typeface="Arial" charset="0"/>
              <a:buChar char="•"/>
            </a:pPr>
            <a:r>
              <a:rPr lang="en-US" sz="2700" dirty="0">
                <a:latin typeface="Arial" charset="0"/>
                <a:ea typeface="Arial" charset="0"/>
                <a:cs typeface="Arial" charset="0"/>
              </a:rPr>
              <a:t> </a:t>
            </a:r>
            <a:r>
              <a:rPr lang="en-US" sz="3000" dirty="0" err="1">
                <a:latin typeface="Arial" charset="0"/>
                <a:ea typeface="Arial" charset="0"/>
                <a:cs typeface="Arial" charset="0"/>
              </a:rPr>
              <a:t>AoA</a:t>
            </a:r>
            <a:r>
              <a:rPr lang="en-US" sz="3000" dirty="0">
                <a:latin typeface="Arial" charset="0"/>
                <a:ea typeface="Arial" charset="0"/>
                <a:cs typeface="Arial" charset="0"/>
              </a:rPr>
              <a:t> estimation</a:t>
            </a:r>
            <a:endParaRPr lang="en-US" sz="2700" dirty="0">
              <a:latin typeface="Arial" charset="0"/>
              <a:ea typeface="Arial" charset="0"/>
              <a:cs typeface="Arial" charset="0"/>
            </a:endParaRPr>
          </a:p>
        </p:txBody>
      </p:sp>
      <p:sp>
        <p:nvSpPr>
          <p:cNvPr id="8" name="Rectangle 47">
            <a:extLst>
              <a:ext uri="{FF2B5EF4-FFF2-40B4-BE49-F238E27FC236}">
                <a16:creationId xmlns:a16="http://schemas.microsoft.com/office/drawing/2014/main" id="{6C35C729-83A2-4727-8EBD-7EA59FE02A27}"/>
              </a:ext>
            </a:extLst>
          </p:cNvPr>
          <p:cNvSpPr/>
          <p:nvPr/>
        </p:nvSpPr>
        <p:spPr>
          <a:xfrm>
            <a:off x="-21191" y="857249"/>
            <a:ext cx="9165188" cy="775575"/>
          </a:xfrm>
          <a:prstGeom prst="rect">
            <a:avLst/>
          </a:prstGeom>
          <a:solidFill>
            <a:srgbClr val="C0504D"/>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000" b="1" dirty="0" err="1">
                <a:latin typeface="Arial" panose="020B0604020202020204" pitchFamily="34" charset="0"/>
                <a:cs typeface="Arial" panose="020B0604020202020204" pitchFamily="34" charset="0"/>
              </a:rPr>
              <a:t>WiFi</a:t>
            </a:r>
            <a:r>
              <a:rPr lang="en-US" sz="3000" b="1" dirty="0">
                <a:latin typeface="Arial" panose="020B0604020202020204" pitchFamily="34" charset="0"/>
                <a:cs typeface="Arial" panose="020B0604020202020204" pitchFamily="34" charset="0"/>
              </a:rPr>
              <a:t> Backscatter </a:t>
            </a:r>
            <a:r>
              <a:rPr lang="en-US" sz="3000" b="1" dirty="0" err="1">
                <a:latin typeface="Arial" panose="020B0604020202020204" pitchFamily="34" charset="0"/>
                <a:cs typeface="Arial" panose="020B0604020202020204" pitchFamily="34" charset="0"/>
              </a:rPr>
              <a:t>AoA</a:t>
            </a:r>
            <a:r>
              <a:rPr lang="en-US" sz="3000" b="1" dirty="0">
                <a:latin typeface="Arial" panose="020B0604020202020204" pitchFamily="34" charset="0"/>
                <a:cs typeface="Arial" panose="020B0604020202020204" pitchFamily="34" charset="0"/>
              </a:rPr>
              <a:t> Estimation</a:t>
            </a:r>
          </a:p>
        </p:txBody>
      </p:sp>
      <p:sp>
        <p:nvSpPr>
          <p:cNvPr id="9" name="Rectangle 47">
            <a:extLst>
              <a:ext uri="{FF2B5EF4-FFF2-40B4-BE49-F238E27FC236}">
                <a16:creationId xmlns:a16="http://schemas.microsoft.com/office/drawing/2014/main" id="{E0E1168C-5879-4146-9306-560B58134760}"/>
              </a:ext>
            </a:extLst>
          </p:cNvPr>
          <p:cNvSpPr/>
          <p:nvPr/>
        </p:nvSpPr>
        <p:spPr>
          <a:xfrm>
            <a:off x="-10594" y="5455403"/>
            <a:ext cx="9165188" cy="588843"/>
          </a:xfrm>
          <a:prstGeom prst="rect">
            <a:avLst/>
          </a:prstGeom>
          <a:solidFill>
            <a:srgbClr val="00206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altLang="zh-CN" dirty="0">
                <a:latin typeface="Arial" panose="020B0604020202020204" pitchFamily="34" charset="0"/>
                <a:ea typeface="LiHei Pro Medium" charset="-120"/>
                <a:cs typeface="Arial" panose="020B0604020202020204" pitchFamily="34" charset="0"/>
              </a:rPr>
              <a:t>Localizing Backscatters by a Single Robot With Zero Start-up Cost</a:t>
            </a:r>
          </a:p>
          <a:p>
            <a:r>
              <a:rPr lang="en-US" sz="1350" b="1" dirty="0" err="1">
                <a:latin typeface="Arial" panose="020B0604020202020204" pitchFamily="34" charset="0"/>
                <a:ea typeface="LiHei Pro Medium" charset="-120"/>
                <a:cs typeface="Arial" panose="020B0604020202020204" pitchFamily="34" charset="0"/>
              </a:rPr>
              <a:t>Shengkai</a:t>
            </a:r>
            <a:r>
              <a:rPr lang="en-US" sz="1350" b="1" dirty="0">
                <a:latin typeface="Arial" panose="020B0604020202020204" pitchFamily="34" charset="0"/>
                <a:ea typeface="LiHei Pro Medium" charset="-120"/>
                <a:cs typeface="Arial" panose="020B0604020202020204" pitchFamily="34" charset="0"/>
              </a:rPr>
              <a:t> Zhang</a:t>
            </a:r>
            <a:r>
              <a:rPr lang="en-US" sz="1350" dirty="0">
                <a:latin typeface="Arial" panose="020B0604020202020204" pitchFamily="34" charset="0"/>
                <a:ea typeface="LiHei Pro Medium" charset="-120"/>
                <a:cs typeface="Arial" panose="020B0604020202020204" pitchFamily="34" charset="0"/>
              </a:rPr>
              <a:t>, Wei Wang, </a:t>
            </a:r>
            <a:r>
              <a:rPr lang="en-US" sz="1350" dirty="0" err="1">
                <a:latin typeface="Arial" panose="020B0604020202020204" pitchFamily="34" charset="0"/>
                <a:ea typeface="LiHei Pro Medium" charset="-120"/>
                <a:cs typeface="Arial" panose="020B0604020202020204" pitchFamily="34" charset="0"/>
              </a:rPr>
              <a:t>Sheyang</a:t>
            </a:r>
            <a:r>
              <a:rPr lang="en-US" sz="1350" dirty="0">
                <a:latin typeface="Arial" panose="020B0604020202020204" pitchFamily="34" charset="0"/>
                <a:ea typeface="LiHei Pro Medium" charset="-120"/>
                <a:cs typeface="Arial" panose="020B0604020202020204" pitchFamily="34" charset="0"/>
              </a:rPr>
              <a:t> Tang, Shi </a:t>
            </a:r>
            <a:r>
              <a:rPr lang="en-US" sz="1350" dirty="0" err="1">
                <a:latin typeface="Arial" panose="020B0604020202020204" pitchFamily="34" charset="0"/>
                <a:ea typeface="LiHei Pro Medium" charset="-120"/>
                <a:cs typeface="Arial" panose="020B0604020202020204" pitchFamily="34" charset="0"/>
              </a:rPr>
              <a:t>Jin</a:t>
            </a:r>
            <a:r>
              <a:rPr lang="en-US" sz="1350" dirty="0">
                <a:latin typeface="Arial" panose="020B0604020202020204" pitchFamily="34" charset="0"/>
                <a:ea typeface="LiHei Pro Medium" charset="-120"/>
                <a:cs typeface="Arial" panose="020B0604020202020204" pitchFamily="34" charset="0"/>
              </a:rPr>
              <a:t>, and Tao Jiang.</a:t>
            </a:r>
            <a:r>
              <a:rPr lang="en-US" sz="1350" baseline="30000" dirty="0">
                <a:latin typeface="Arial" panose="020B0604020202020204" pitchFamily="34" charset="0"/>
                <a:ea typeface="LiHei Pro Medium" charset="-120"/>
                <a:cs typeface="Arial" panose="020B0604020202020204" pitchFamily="34" charset="0"/>
              </a:rPr>
              <a:t> </a:t>
            </a:r>
            <a:r>
              <a:rPr lang="en-US" sz="1350" dirty="0">
                <a:latin typeface="Arial" panose="020B0604020202020204" pitchFamily="34" charset="0"/>
                <a:ea typeface="LiHei Pro Medium" charset="-120"/>
                <a:cs typeface="Arial" panose="020B0604020202020204" pitchFamily="34" charset="0"/>
              </a:rPr>
              <a:t>Huazhong University of Sci. &amp; Tech.</a:t>
            </a:r>
            <a:r>
              <a:rPr lang="en-US" sz="1350" baseline="30000" dirty="0">
                <a:latin typeface="Arial" panose="020B0604020202020204" pitchFamily="34" charset="0"/>
                <a:ea typeface="LiHei Pro Medium" charset="-120"/>
                <a:cs typeface="Arial" panose="020B0604020202020204" pitchFamily="34" charset="0"/>
              </a:rPr>
              <a:t> </a:t>
            </a:r>
            <a:endParaRPr lang="en-US" sz="1350" dirty="0">
              <a:latin typeface="Arial" panose="020B0604020202020204" pitchFamily="34" charset="0"/>
              <a:ea typeface="LiHei Pro Medium" charset="-120"/>
              <a:cs typeface="Arial" panose="020B0604020202020204" pitchFamily="34" charset="0"/>
            </a:endParaRPr>
          </a:p>
        </p:txBody>
      </p:sp>
      <p:pic>
        <p:nvPicPr>
          <p:cNvPr id="4" name="Picture 3">
            <a:extLst>
              <a:ext uri="{FF2B5EF4-FFF2-40B4-BE49-F238E27FC236}">
                <a16:creationId xmlns:a16="http://schemas.microsoft.com/office/drawing/2014/main" id="{CF8B5BDC-0E9D-804B-ABF5-265E064A5808}"/>
              </a:ext>
            </a:extLst>
          </p:cNvPr>
          <p:cNvPicPr>
            <a:picLocks noChangeAspect="1"/>
          </p:cNvPicPr>
          <p:nvPr/>
        </p:nvPicPr>
        <p:blipFill>
          <a:blip r:embed="rId5"/>
          <a:stretch>
            <a:fillRect/>
          </a:stretch>
        </p:blipFill>
        <p:spPr>
          <a:xfrm>
            <a:off x="3530927" y="2084995"/>
            <a:ext cx="4153672" cy="2705352"/>
          </a:xfrm>
          <a:prstGeom prst="rect">
            <a:avLst/>
          </a:prstGeom>
        </p:spPr>
      </p:pic>
      <p:pic>
        <p:nvPicPr>
          <p:cNvPr id="11" name="Picture 10">
            <a:extLst>
              <a:ext uri="{FF2B5EF4-FFF2-40B4-BE49-F238E27FC236}">
                <a16:creationId xmlns:a16="http://schemas.microsoft.com/office/drawing/2014/main" id="{EA6746BC-0F1A-914C-873B-E4DD72C85CDF}"/>
              </a:ext>
            </a:extLst>
          </p:cNvPr>
          <p:cNvPicPr>
            <a:picLocks noChangeAspect="1"/>
          </p:cNvPicPr>
          <p:nvPr/>
        </p:nvPicPr>
        <p:blipFill>
          <a:blip r:embed="rId6"/>
          <a:stretch>
            <a:fillRect/>
          </a:stretch>
        </p:blipFill>
        <p:spPr>
          <a:xfrm>
            <a:off x="3638114" y="2354306"/>
            <a:ext cx="4702072" cy="2166729"/>
          </a:xfrm>
          <a:prstGeom prst="rect">
            <a:avLst/>
          </a:prstGeom>
        </p:spPr>
      </p:pic>
      <mc:AlternateContent xmlns:mc="http://schemas.openxmlformats.org/markup-compatibility/2006">
        <mc:Choice xmlns:a14="http://schemas.microsoft.com/office/drawing/2010/main" Requires="a14">
          <p:sp>
            <p:nvSpPr>
              <p:cNvPr id="42" name="Content Placeholder 2">
                <a:extLst>
                  <a:ext uri="{FF2B5EF4-FFF2-40B4-BE49-F238E27FC236}">
                    <a16:creationId xmlns:a16="http://schemas.microsoft.com/office/drawing/2014/main" id="{AD7FF970-4CE3-D244-BD4E-E898FFADA704}"/>
                  </a:ext>
                </a:extLst>
              </p:cNvPr>
              <p:cNvSpPr>
                <a:spLocks noGrp="1"/>
              </p:cNvSpPr>
              <p:nvPr/>
            </p:nvSpPr>
            <p:spPr>
              <a:xfrm>
                <a:off x="212544" y="2408083"/>
                <a:ext cx="3318385" cy="410321"/>
              </a:xfrm>
              <a:prstGeom prst="rect">
                <a:avLst/>
              </a:prstGeom>
              <a:solidFill>
                <a:schemeClr val="tx1">
                  <a:alpha val="61000"/>
                </a:schemeClr>
              </a:solidFill>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14:m>
                  <m:oMath xmlns:m="http://schemas.openxmlformats.org/officeDocument/2006/math">
                    <m:sSub>
                      <m:sSubPr>
                        <m:ctrlPr>
                          <a:rPr lang="en-US" sz="1800" b="1" i="1" dirty="0">
                            <a:solidFill>
                              <a:srgbClr val="FFFFFF"/>
                            </a:solidFill>
                            <a:latin typeface="Cambria Math" panose="02040503050406030204" pitchFamily="18" charset="0"/>
                            <a:cs typeface="Arial" panose="020B0604020202020204" pitchFamily="34" charset="0"/>
                          </a:rPr>
                        </m:ctrlPr>
                      </m:sSubPr>
                      <m:e>
                        <m:r>
                          <a:rPr lang="en-US" sz="1800" b="1" i="1" dirty="0">
                            <a:solidFill>
                              <a:srgbClr val="FFFFFF"/>
                            </a:solidFill>
                            <a:latin typeface="Cambria Math" panose="02040503050406030204" pitchFamily="18" charset="0"/>
                            <a:cs typeface="Arial" panose="020B0604020202020204" pitchFamily="34" charset="0"/>
                          </a:rPr>
                          <m:t>𝑳</m:t>
                        </m:r>
                      </m:e>
                      <m:sub>
                        <m:r>
                          <a:rPr lang="en-US" sz="1800" b="1" i="1" dirty="0">
                            <a:solidFill>
                              <a:srgbClr val="FFFFFF"/>
                            </a:solidFill>
                            <a:latin typeface="Cambria Math" panose="02040503050406030204" pitchFamily="18" charset="0"/>
                            <a:cs typeface="Arial" panose="020B0604020202020204" pitchFamily="34" charset="0"/>
                          </a:rPr>
                          <m:t>𝒕𝒙</m:t>
                        </m:r>
                      </m:sub>
                    </m:sSub>
                  </m:oMath>
                </a14:m>
                <a:r>
                  <a:rPr lang="en-US" sz="1800" b="1" dirty="0">
                    <a:solidFill>
                      <a:srgbClr val="FFFFFF"/>
                    </a:solidFill>
                    <a:latin typeface="Arial" panose="020B0604020202020204" pitchFamily="34" charset="0"/>
                    <a:cs typeface="Arial" panose="020B0604020202020204" pitchFamily="34" charset="0"/>
                  </a:rPr>
                  <a:t>: No. of </a:t>
                </a:r>
                <a:r>
                  <a:rPr lang="en-US" sz="1800" b="1" dirty="0" err="1">
                    <a:solidFill>
                      <a:srgbClr val="FFFFFF"/>
                    </a:solidFill>
                    <a:latin typeface="Arial" panose="020B0604020202020204" pitchFamily="34" charset="0"/>
                    <a:cs typeface="Arial" panose="020B0604020202020204" pitchFamily="34" charset="0"/>
                  </a:rPr>
                  <a:t>tx</a:t>
                </a:r>
                <a:r>
                  <a:rPr lang="en-US" sz="1800" b="1" dirty="0">
                    <a:solidFill>
                      <a:srgbClr val="FFFFFF"/>
                    </a:solidFill>
                    <a:latin typeface="Arial" panose="020B0604020202020204" pitchFamily="34" charset="0"/>
                    <a:cs typeface="Arial" panose="020B0604020202020204" pitchFamily="34" charset="0"/>
                  </a:rPr>
                  <a:t>-to-tag paths</a:t>
                </a:r>
              </a:p>
            </p:txBody>
          </p:sp>
        </mc:Choice>
        <mc:Fallback>
          <p:sp>
            <p:nvSpPr>
              <p:cNvPr id="42" name="Content Placeholder 2">
                <a:extLst>
                  <a:ext uri="{FF2B5EF4-FFF2-40B4-BE49-F238E27FC236}">
                    <a16:creationId xmlns:a16="http://schemas.microsoft.com/office/drawing/2014/main" id="{AD7FF970-4CE3-D244-BD4E-E898FFADA704}"/>
                  </a:ext>
                </a:extLst>
              </p:cNvPr>
              <p:cNvSpPr>
                <a:spLocks noGrp="1" noRot="1" noChangeAspect="1" noMove="1" noResize="1" noEditPoints="1" noAdjustHandles="1" noChangeArrowheads="1" noChangeShapeType="1" noTextEdit="1"/>
              </p:cNvSpPr>
              <p:nvPr/>
            </p:nvSpPr>
            <p:spPr>
              <a:xfrm>
                <a:off x="212544" y="2408083"/>
                <a:ext cx="3318385" cy="410321"/>
              </a:xfrm>
              <a:prstGeom prst="rect">
                <a:avLst/>
              </a:prstGeom>
              <a:blipFill>
                <a:blip r:embed="rId7"/>
                <a:stretch>
                  <a:fillRect l="-382" t="-9091" b="-90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4" name="Content Placeholder 2">
                <a:extLst>
                  <a:ext uri="{FF2B5EF4-FFF2-40B4-BE49-F238E27FC236}">
                    <a16:creationId xmlns:a16="http://schemas.microsoft.com/office/drawing/2014/main" id="{D69309A6-13EE-694F-A8C5-C43C61814E2F}"/>
                  </a:ext>
                </a:extLst>
              </p:cNvPr>
              <p:cNvSpPr>
                <a:spLocks noGrp="1"/>
              </p:cNvSpPr>
              <p:nvPr/>
            </p:nvSpPr>
            <p:spPr>
              <a:xfrm>
                <a:off x="212543" y="3023564"/>
                <a:ext cx="3318385" cy="467429"/>
              </a:xfrm>
              <a:prstGeom prst="rect">
                <a:avLst/>
              </a:prstGeom>
              <a:solidFill>
                <a:schemeClr val="tx1">
                  <a:alpha val="61000"/>
                </a:schemeClr>
              </a:solidFill>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14:m>
                  <m:oMath xmlns:m="http://schemas.openxmlformats.org/officeDocument/2006/math">
                    <m:sSub>
                      <m:sSubPr>
                        <m:ctrlPr>
                          <a:rPr lang="en-US" sz="1800" b="1" i="1" dirty="0">
                            <a:solidFill>
                              <a:srgbClr val="FFFFFF"/>
                            </a:solidFill>
                            <a:latin typeface="Cambria Math" panose="02040503050406030204" pitchFamily="18" charset="0"/>
                            <a:cs typeface="Arial" panose="020B0604020202020204" pitchFamily="34" charset="0"/>
                          </a:rPr>
                        </m:ctrlPr>
                      </m:sSubPr>
                      <m:e>
                        <m:r>
                          <a:rPr lang="en-US" sz="1800" b="1" i="1" dirty="0">
                            <a:solidFill>
                              <a:srgbClr val="FFFFFF"/>
                            </a:solidFill>
                            <a:latin typeface="Cambria Math" panose="02040503050406030204" pitchFamily="18" charset="0"/>
                            <a:cs typeface="Arial" panose="020B0604020202020204" pitchFamily="34" charset="0"/>
                          </a:rPr>
                          <m:t>𝑳</m:t>
                        </m:r>
                      </m:e>
                      <m:sub>
                        <m:r>
                          <a:rPr lang="en-US" sz="1800" b="1" i="1" dirty="0">
                            <a:solidFill>
                              <a:srgbClr val="FFFFFF"/>
                            </a:solidFill>
                            <a:latin typeface="Cambria Math" panose="02040503050406030204" pitchFamily="18" charset="0"/>
                            <a:cs typeface="Arial" panose="020B0604020202020204" pitchFamily="34" charset="0"/>
                          </a:rPr>
                          <m:t>𝒕𝒂𝒈</m:t>
                        </m:r>
                      </m:sub>
                    </m:sSub>
                  </m:oMath>
                </a14:m>
                <a:r>
                  <a:rPr lang="en-US" sz="1800" b="1" dirty="0">
                    <a:solidFill>
                      <a:srgbClr val="FFFFFF"/>
                    </a:solidFill>
                    <a:latin typeface="Arial" panose="020B0604020202020204" pitchFamily="34" charset="0"/>
                    <a:cs typeface="Arial" panose="020B0604020202020204" pitchFamily="34" charset="0"/>
                  </a:rPr>
                  <a:t>: No. of tag-to-rec. paths</a:t>
                </a:r>
              </a:p>
            </p:txBody>
          </p:sp>
        </mc:Choice>
        <mc:Fallback>
          <p:sp>
            <p:nvSpPr>
              <p:cNvPr id="44" name="Content Placeholder 2">
                <a:extLst>
                  <a:ext uri="{FF2B5EF4-FFF2-40B4-BE49-F238E27FC236}">
                    <a16:creationId xmlns:a16="http://schemas.microsoft.com/office/drawing/2014/main" id="{D69309A6-13EE-694F-A8C5-C43C61814E2F}"/>
                  </a:ext>
                </a:extLst>
              </p:cNvPr>
              <p:cNvSpPr>
                <a:spLocks noGrp="1" noRot="1" noChangeAspect="1" noMove="1" noResize="1" noEditPoints="1" noAdjustHandles="1" noChangeArrowheads="1" noChangeShapeType="1" noTextEdit="1"/>
              </p:cNvSpPr>
              <p:nvPr/>
            </p:nvSpPr>
            <p:spPr>
              <a:xfrm>
                <a:off x="212543" y="3023564"/>
                <a:ext cx="3318385" cy="467429"/>
              </a:xfrm>
              <a:prstGeom prst="rect">
                <a:avLst/>
              </a:prstGeom>
              <a:blipFill>
                <a:blip r:embed="rId8"/>
                <a:stretch>
                  <a:fillRect l="-382" t="-7895"/>
                </a:stretch>
              </a:blipFill>
            </p:spPr>
            <p:txBody>
              <a:bodyPr/>
              <a:lstStyle/>
              <a:p>
                <a:r>
                  <a:rPr lang="en-US">
                    <a:noFill/>
                  </a:rPr>
                  <a:t> </a:t>
                </a:r>
              </a:p>
            </p:txBody>
          </p:sp>
        </mc:Fallback>
      </mc:AlternateContent>
      <p:cxnSp>
        <p:nvCxnSpPr>
          <p:cNvPr id="45" name="Straight Arrow Connector 44">
            <a:extLst>
              <a:ext uri="{FF2B5EF4-FFF2-40B4-BE49-F238E27FC236}">
                <a16:creationId xmlns:a16="http://schemas.microsoft.com/office/drawing/2014/main" id="{9DF0B8BA-4725-6A44-904E-B7F9868F1689}"/>
              </a:ext>
            </a:extLst>
          </p:cNvPr>
          <p:cNvCxnSpPr>
            <a:cxnSpLocks/>
            <a:stCxn id="42" idx="3"/>
          </p:cNvCxnSpPr>
          <p:nvPr/>
        </p:nvCxnSpPr>
        <p:spPr>
          <a:xfrm>
            <a:off x="3530929" y="2613244"/>
            <a:ext cx="2820176" cy="169109"/>
          </a:xfrm>
          <a:prstGeom prst="straightConnector1">
            <a:avLst/>
          </a:prstGeom>
          <a:ln w="762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00D9ACF-EC8F-D746-889F-4AD17297315B}"/>
              </a:ext>
            </a:extLst>
          </p:cNvPr>
          <p:cNvCxnSpPr>
            <a:cxnSpLocks/>
            <a:stCxn id="44" idx="3"/>
          </p:cNvCxnSpPr>
          <p:nvPr/>
        </p:nvCxnSpPr>
        <p:spPr>
          <a:xfrm flipV="1">
            <a:off x="3530928" y="3211494"/>
            <a:ext cx="1791475" cy="45785"/>
          </a:xfrm>
          <a:prstGeom prst="straightConnector1">
            <a:avLst/>
          </a:prstGeom>
          <a:ln w="762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74D4391D-5417-2543-8A0E-2CD1E626EF33}"/>
              </a:ext>
            </a:extLst>
          </p:cNvPr>
          <p:cNvPicPr>
            <a:picLocks noChangeAspect="1"/>
          </p:cNvPicPr>
          <p:nvPr/>
        </p:nvPicPr>
        <p:blipFill>
          <a:blip r:embed="rId9"/>
          <a:stretch>
            <a:fillRect/>
          </a:stretch>
        </p:blipFill>
        <p:spPr>
          <a:xfrm>
            <a:off x="280299" y="3667951"/>
            <a:ext cx="3038475" cy="1009650"/>
          </a:xfrm>
          <a:prstGeom prst="rect">
            <a:avLst/>
          </a:prstGeom>
        </p:spPr>
      </p:pic>
      <p:sp>
        <p:nvSpPr>
          <p:cNvPr id="54" name="Content Placeholder 2">
            <a:extLst>
              <a:ext uri="{FF2B5EF4-FFF2-40B4-BE49-F238E27FC236}">
                <a16:creationId xmlns:a16="http://schemas.microsoft.com/office/drawing/2014/main" id="{9FDA368D-780D-064F-8BFA-7375CBB3F12F}"/>
              </a:ext>
            </a:extLst>
          </p:cNvPr>
          <p:cNvSpPr>
            <a:spLocks noGrp="1"/>
          </p:cNvSpPr>
          <p:nvPr/>
        </p:nvSpPr>
        <p:spPr>
          <a:xfrm>
            <a:off x="212543" y="4707918"/>
            <a:ext cx="3833970" cy="370018"/>
          </a:xfrm>
          <a:prstGeom prst="rect">
            <a:avLst/>
          </a:prstGeom>
          <a:solidFill>
            <a:schemeClr val="tx1">
              <a:alpha val="61000"/>
            </a:schemeClr>
          </a:solidFill>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rgbClr val="FFFFFF"/>
                </a:solidFill>
                <a:latin typeface="Arial" panose="020B0604020202020204" pitchFamily="34" charset="0"/>
                <a:cs typeface="Arial" panose="020B0604020202020204" pitchFamily="34" charset="0"/>
              </a:rPr>
              <a:t>Apply </a:t>
            </a:r>
            <a:r>
              <a:rPr lang="en-US" sz="1800" b="1" dirty="0" err="1">
                <a:solidFill>
                  <a:srgbClr val="FFFFFF"/>
                </a:solidFill>
                <a:latin typeface="Arial" panose="020B0604020202020204" pitchFamily="34" charset="0"/>
                <a:cs typeface="Arial" panose="020B0604020202020204" pitchFamily="34" charset="0"/>
              </a:rPr>
              <a:t>SpotFi</a:t>
            </a:r>
            <a:r>
              <a:rPr lang="en-US" sz="1800" b="1" dirty="0">
                <a:solidFill>
                  <a:srgbClr val="FFFFFF"/>
                </a:solidFill>
                <a:latin typeface="Arial" panose="020B0604020202020204" pitchFamily="34" charset="0"/>
                <a:cs typeface="Arial" panose="020B0604020202020204" pitchFamily="34" charset="0"/>
              </a:rPr>
              <a:t> [1] to estimate </a:t>
            </a:r>
            <a:r>
              <a:rPr lang="en-US" sz="1800" b="1" dirty="0" err="1">
                <a:solidFill>
                  <a:srgbClr val="FFFFFF"/>
                </a:solidFill>
                <a:latin typeface="Arial" panose="020B0604020202020204" pitchFamily="34" charset="0"/>
                <a:cs typeface="Arial" panose="020B0604020202020204" pitchFamily="34" charset="0"/>
              </a:rPr>
              <a:t>AoAs</a:t>
            </a:r>
            <a:endParaRPr lang="en-US" sz="1800" b="1" dirty="0">
              <a:solidFill>
                <a:srgbClr val="FFFFFF"/>
              </a:solidFill>
              <a:latin typeface="Arial" panose="020B0604020202020204" pitchFamily="34" charset="0"/>
              <a:cs typeface="Arial" panose="020B0604020202020204" pitchFamily="34" charset="0"/>
            </a:endParaRPr>
          </a:p>
        </p:txBody>
      </p:sp>
      <p:sp>
        <p:nvSpPr>
          <p:cNvPr id="55" name="TextBox 7">
            <a:extLst>
              <a:ext uri="{FF2B5EF4-FFF2-40B4-BE49-F238E27FC236}">
                <a16:creationId xmlns:a16="http://schemas.microsoft.com/office/drawing/2014/main" id="{819F03C9-AB17-EF49-81B1-DAED1EDA5FC9}"/>
              </a:ext>
            </a:extLst>
          </p:cNvPr>
          <p:cNvSpPr txBox="1"/>
          <p:nvPr/>
        </p:nvSpPr>
        <p:spPr>
          <a:xfrm>
            <a:off x="141405" y="5134908"/>
            <a:ext cx="8711082" cy="300082"/>
          </a:xfrm>
          <a:prstGeom prst="rect">
            <a:avLst/>
          </a:prstGeom>
          <a:noFill/>
        </p:spPr>
        <p:txBody>
          <a:bodyPr wrap="square" rtlCol="0">
            <a:spAutoFit/>
          </a:bodyPr>
          <a:lstStyle/>
          <a:p>
            <a:r>
              <a:rPr lang="en-HK" sz="1350" dirty="0"/>
              <a:t>[1] P. </a:t>
            </a:r>
            <a:r>
              <a:rPr lang="en-HK" sz="1350" dirty="0" err="1"/>
              <a:t>Kotaru</a:t>
            </a:r>
            <a:r>
              <a:rPr lang="en-HK" sz="1350" dirty="0"/>
              <a:t>, </a:t>
            </a:r>
            <a:r>
              <a:rPr lang="en-HK" sz="1350" i="1" dirty="0"/>
              <a:t>et al.</a:t>
            </a:r>
            <a:r>
              <a:rPr lang="en-HK" sz="1350" dirty="0"/>
              <a:t>, “</a:t>
            </a:r>
            <a:r>
              <a:rPr lang="en-HK" sz="1350" dirty="0" err="1"/>
              <a:t>Spotfi</a:t>
            </a:r>
            <a:r>
              <a:rPr lang="en-HK" sz="1350" dirty="0"/>
              <a:t>: </a:t>
            </a:r>
            <a:r>
              <a:rPr lang="en-HK" sz="1350" dirty="0" err="1"/>
              <a:t>Decimeter</a:t>
            </a:r>
            <a:r>
              <a:rPr lang="en-HK" sz="1350" dirty="0"/>
              <a:t>-level localization using </a:t>
            </a:r>
            <a:r>
              <a:rPr lang="en-HK" sz="1350" dirty="0" err="1"/>
              <a:t>WiFi</a:t>
            </a:r>
            <a:r>
              <a:rPr lang="en-HK" sz="1350" dirty="0"/>
              <a:t>,” in </a:t>
            </a:r>
            <a:r>
              <a:rPr lang="en-HK" sz="1350" i="1" dirty="0"/>
              <a:t>Proc. ACM </a:t>
            </a:r>
            <a:r>
              <a:rPr lang="en-HK" sz="1350" i="1" dirty="0" err="1"/>
              <a:t>SenSys</a:t>
            </a:r>
            <a:r>
              <a:rPr lang="en-HK" sz="1350" dirty="0"/>
              <a:t>, 2016.</a:t>
            </a:r>
          </a:p>
        </p:txBody>
      </p:sp>
      <p:sp>
        <p:nvSpPr>
          <p:cNvPr id="56" name="Slide Number Placeholder 2">
            <a:extLst>
              <a:ext uri="{FF2B5EF4-FFF2-40B4-BE49-F238E27FC236}">
                <a16:creationId xmlns:a16="http://schemas.microsoft.com/office/drawing/2014/main" id="{197B7A12-6689-0048-B307-012183709563}"/>
              </a:ext>
            </a:extLst>
          </p:cNvPr>
          <p:cNvSpPr txBox="1">
            <a:spLocks/>
          </p:cNvSpPr>
          <p:nvPr/>
        </p:nvSpPr>
        <p:spPr>
          <a:xfrm>
            <a:off x="7940134" y="5749825"/>
            <a:ext cx="1203863" cy="207650"/>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solidFill>
                  <a:schemeClr val="bg1"/>
                </a:solidFill>
              </a:rPr>
              <a:t>11</a:t>
            </a:r>
          </a:p>
        </p:txBody>
      </p:sp>
    </p:spTree>
    <p:custDataLst>
      <p:tags r:id="rId1"/>
    </p:custDataLst>
    <p:extLst>
      <p:ext uri="{BB962C8B-B14F-4D97-AF65-F5344CB8AC3E}">
        <p14:creationId xmlns:p14="http://schemas.microsoft.com/office/powerpoint/2010/main" val="84610505"/>
      </p:ext>
    </p:extLst>
  </p:cSld>
  <p:clrMapOvr>
    <a:masterClrMapping/>
  </p:clrMapOvr>
  <mc:AlternateContent xmlns:mc="http://schemas.openxmlformats.org/markup-compatibility/2006" xmlns:p14="http://schemas.microsoft.com/office/powerpoint/2010/main">
    <mc:Choice Requires="p14">
      <p:transition spd="slow" p14:dur="2000" advTm="49054"/>
    </mc:Choice>
    <mc:Fallback xmlns="">
      <p:transition spd="slow" advTm="490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xit" presetSubtype="10" fill="hold" nodeType="withEffect">
                                  <p:stCondLst>
                                    <p:cond delay="0"/>
                                  </p:stCondLst>
                                  <p:childTnLst>
                                    <p:animEffect transition="out" filter="blinds(horizontal)">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par>
                                <p:cTn id="11" presetID="3" presetClass="entr" presetSubtype="1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blinds(horizontal)">
                                      <p:cBhvr>
                                        <p:cTn id="13" dur="500"/>
                                        <p:tgtEl>
                                          <p:spTgt spid="45"/>
                                        </p:tgtEl>
                                      </p:cBhvr>
                                    </p:animEffect>
                                  </p:childTnLst>
                                </p:cTn>
                              </p:par>
                              <p:par>
                                <p:cTn id="14" presetID="3" presetClass="entr" presetSubtype="10" fill="hold"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blinds(horizontal)">
                                      <p:cBhvr>
                                        <p:cTn id="16" dur="500"/>
                                        <p:tgtEl>
                                          <p:spTgt spid="47"/>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blinds(horizontal)">
                                      <p:cBhvr>
                                        <p:cTn id="19" dur="500"/>
                                        <p:tgtEl>
                                          <p:spTgt spid="42"/>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blinds(horizontal)">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linds(horizontal)">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blinds(horizontal)">
                                      <p:cBhvr>
                                        <p:cTn id="32" dur="500"/>
                                        <p:tgtEl>
                                          <p:spTgt spid="54"/>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blinds(horizontal)">
                                      <p:cBhvr>
                                        <p:cTn id="3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4" grpId="0" animBg="1"/>
      <p:bldP spid="54" grpId="0" animBg="1"/>
      <p:bldP spid="5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7D44C4B-202F-074E-A6E2-3E8627C8A198}"/>
              </a:ext>
            </a:extLst>
          </p:cNvPr>
          <p:cNvPicPr>
            <a:picLocks noChangeAspect="1"/>
          </p:cNvPicPr>
          <p:nvPr/>
        </p:nvPicPr>
        <p:blipFill>
          <a:blip r:embed="rId4"/>
          <a:stretch>
            <a:fillRect/>
          </a:stretch>
        </p:blipFill>
        <p:spPr>
          <a:xfrm>
            <a:off x="1301907" y="2208643"/>
            <a:ext cx="4476901" cy="2645441"/>
          </a:xfrm>
          <a:prstGeom prst="rect">
            <a:avLst/>
          </a:prstGeom>
        </p:spPr>
      </p:pic>
      <p:pic>
        <p:nvPicPr>
          <p:cNvPr id="7" name="Picture 6"/>
          <p:cNvPicPr>
            <a:picLocks noChangeAspect="1"/>
          </p:cNvPicPr>
          <p:nvPr/>
        </p:nvPicPr>
        <p:blipFill>
          <a:blip r:embed="rId5"/>
          <a:stretch>
            <a:fillRect/>
          </a:stretch>
        </p:blipFill>
        <p:spPr>
          <a:xfrm>
            <a:off x="0" y="5895975"/>
            <a:ext cx="9144000" cy="104775"/>
          </a:xfrm>
          <a:prstGeom prst="rect">
            <a:avLst/>
          </a:prstGeom>
        </p:spPr>
      </p:pic>
      <p:sp>
        <p:nvSpPr>
          <p:cNvPr id="3" name="Slide Number Placeholder 2"/>
          <p:cNvSpPr>
            <a:spLocks noGrp="1"/>
          </p:cNvSpPr>
          <p:nvPr>
            <p:ph type="sldNum" sz="quarter" idx="12"/>
          </p:nvPr>
        </p:nvSpPr>
        <p:spPr/>
        <p:txBody>
          <a:bodyPr/>
          <a:lstStyle/>
          <a:p>
            <a:fld id="{7E68A6A8-02F6-4A45-B5F3-DA7EE8BCB107}" type="slidenum">
              <a:rPr lang="en-US" smtClean="0"/>
              <a:t>12</a:t>
            </a:fld>
            <a:endParaRPr lang="en-US"/>
          </a:p>
        </p:txBody>
      </p:sp>
      <p:sp>
        <p:nvSpPr>
          <p:cNvPr id="24" name="TextBox 23"/>
          <p:cNvSpPr txBox="1"/>
          <p:nvPr/>
        </p:nvSpPr>
        <p:spPr>
          <a:xfrm>
            <a:off x="68147" y="1696567"/>
            <a:ext cx="9007705" cy="553998"/>
          </a:xfrm>
          <a:prstGeom prst="rect">
            <a:avLst/>
          </a:prstGeom>
          <a:noFill/>
        </p:spPr>
        <p:txBody>
          <a:bodyPr wrap="square" rtlCol="0">
            <a:spAutoFit/>
          </a:bodyPr>
          <a:lstStyle/>
          <a:p>
            <a:pPr marL="428625" indent="-428625">
              <a:buFont typeface="Arial" charset="0"/>
              <a:buChar char="•"/>
            </a:pPr>
            <a:r>
              <a:rPr lang="en-US" sz="2700" dirty="0">
                <a:latin typeface="Arial" charset="0"/>
                <a:ea typeface="Arial" charset="0"/>
                <a:cs typeface="Arial" charset="0"/>
              </a:rPr>
              <a:t> </a:t>
            </a:r>
            <a:r>
              <a:rPr lang="en-US" sz="3000" dirty="0">
                <a:latin typeface="Arial" charset="0"/>
                <a:ea typeface="Arial" charset="0"/>
                <a:cs typeface="Arial" charset="0"/>
              </a:rPr>
              <a:t>Localization principle</a:t>
            </a:r>
            <a:endParaRPr lang="en-US" sz="2700" dirty="0">
              <a:latin typeface="Arial" charset="0"/>
              <a:ea typeface="Arial" charset="0"/>
              <a:cs typeface="Arial" charset="0"/>
            </a:endParaRPr>
          </a:p>
        </p:txBody>
      </p:sp>
      <p:sp>
        <p:nvSpPr>
          <p:cNvPr id="8" name="Rectangle 47">
            <a:extLst>
              <a:ext uri="{FF2B5EF4-FFF2-40B4-BE49-F238E27FC236}">
                <a16:creationId xmlns:a16="http://schemas.microsoft.com/office/drawing/2014/main" id="{6C35C729-83A2-4727-8EBD-7EA59FE02A27}"/>
              </a:ext>
            </a:extLst>
          </p:cNvPr>
          <p:cNvSpPr/>
          <p:nvPr/>
        </p:nvSpPr>
        <p:spPr>
          <a:xfrm>
            <a:off x="-21191" y="857250"/>
            <a:ext cx="9165188" cy="743873"/>
          </a:xfrm>
          <a:prstGeom prst="rect">
            <a:avLst/>
          </a:prstGeom>
          <a:solidFill>
            <a:srgbClr val="C0504D"/>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000" b="1" dirty="0">
                <a:latin typeface="Arial" panose="020B0604020202020204" pitchFamily="34" charset="0"/>
                <a:cs typeface="Arial" panose="020B0604020202020204" pitchFamily="34" charset="0"/>
              </a:rPr>
              <a:t>Rover: How to Localize Backscatters?</a:t>
            </a:r>
          </a:p>
        </p:txBody>
      </p:sp>
      <p:sp>
        <p:nvSpPr>
          <p:cNvPr id="9" name="Rectangle 47">
            <a:extLst>
              <a:ext uri="{FF2B5EF4-FFF2-40B4-BE49-F238E27FC236}">
                <a16:creationId xmlns:a16="http://schemas.microsoft.com/office/drawing/2014/main" id="{E0E1168C-5879-4146-9306-560B58134760}"/>
              </a:ext>
            </a:extLst>
          </p:cNvPr>
          <p:cNvSpPr/>
          <p:nvPr/>
        </p:nvSpPr>
        <p:spPr>
          <a:xfrm>
            <a:off x="-10594" y="5455403"/>
            <a:ext cx="9165188" cy="588843"/>
          </a:xfrm>
          <a:prstGeom prst="rect">
            <a:avLst/>
          </a:prstGeom>
          <a:solidFill>
            <a:srgbClr val="00206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altLang="zh-CN" dirty="0">
                <a:latin typeface="Arial" panose="020B0604020202020204" pitchFamily="34" charset="0"/>
                <a:ea typeface="LiHei Pro Medium" charset="-120"/>
                <a:cs typeface="Arial" panose="020B0604020202020204" pitchFamily="34" charset="0"/>
              </a:rPr>
              <a:t>Localizing Backscatters by a Single Robot With Zero Start-up Cost</a:t>
            </a:r>
          </a:p>
          <a:p>
            <a:r>
              <a:rPr lang="en-US" sz="1350" b="1" dirty="0" err="1">
                <a:latin typeface="Arial" panose="020B0604020202020204" pitchFamily="34" charset="0"/>
                <a:ea typeface="LiHei Pro Medium" charset="-120"/>
                <a:cs typeface="Arial" panose="020B0604020202020204" pitchFamily="34" charset="0"/>
              </a:rPr>
              <a:t>Shengkai</a:t>
            </a:r>
            <a:r>
              <a:rPr lang="en-US" sz="1350" b="1" dirty="0">
                <a:latin typeface="Arial" panose="020B0604020202020204" pitchFamily="34" charset="0"/>
                <a:ea typeface="LiHei Pro Medium" charset="-120"/>
                <a:cs typeface="Arial" panose="020B0604020202020204" pitchFamily="34" charset="0"/>
              </a:rPr>
              <a:t> Zhang</a:t>
            </a:r>
            <a:r>
              <a:rPr lang="en-US" sz="1350" dirty="0">
                <a:latin typeface="Arial" panose="020B0604020202020204" pitchFamily="34" charset="0"/>
                <a:ea typeface="LiHei Pro Medium" charset="-120"/>
                <a:cs typeface="Arial" panose="020B0604020202020204" pitchFamily="34" charset="0"/>
              </a:rPr>
              <a:t>, Wei Wang, </a:t>
            </a:r>
            <a:r>
              <a:rPr lang="en-US" sz="1350" dirty="0" err="1">
                <a:latin typeface="Arial" panose="020B0604020202020204" pitchFamily="34" charset="0"/>
                <a:ea typeface="LiHei Pro Medium" charset="-120"/>
                <a:cs typeface="Arial" panose="020B0604020202020204" pitchFamily="34" charset="0"/>
              </a:rPr>
              <a:t>Sheyang</a:t>
            </a:r>
            <a:r>
              <a:rPr lang="en-US" sz="1350" dirty="0">
                <a:latin typeface="Arial" panose="020B0604020202020204" pitchFamily="34" charset="0"/>
                <a:ea typeface="LiHei Pro Medium" charset="-120"/>
                <a:cs typeface="Arial" panose="020B0604020202020204" pitchFamily="34" charset="0"/>
              </a:rPr>
              <a:t> Tang, Shi </a:t>
            </a:r>
            <a:r>
              <a:rPr lang="en-US" sz="1350" dirty="0" err="1">
                <a:latin typeface="Arial" panose="020B0604020202020204" pitchFamily="34" charset="0"/>
                <a:ea typeface="LiHei Pro Medium" charset="-120"/>
                <a:cs typeface="Arial" panose="020B0604020202020204" pitchFamily="34" charset="0"/>
              </a:rPr>
              <a:t>Jin</a:t>
            </a:r>
            <a:r>
              <a:rPr lang="en-US" sz="1350" dirty="0">
                <a:latin typeface="Arial" panose="020B0604020202020204" pitchFamily="34" charset="0"/>
                <a:ea typeface="LiHei Pro Medium" charset="-120"/>
                <a:cs typeface="Arial" panose="020B0604020202020204" pitchFamily="34" charset="0"/>
              </a:rPr>
              <a:t>, and Tao Jiang.</a:t>
            </a:r>
            <a:r>
              <a:rPr lang="en-US" sz="1350" baseline="30000" dirty="0">
                <a:latin typeface="Arial" panose="020B0604020202020204" pitchFamily="34" charset="0"/>
                <a:ea typeface="LiHei Pro Medium" charset="-120"/>
                <a:cs typeface="Arial" panose="020B0604020202020204" pitchFamily="34" charset="0"/>
              </a:rPr>
              <a:t> </a:t>
            </a:r>
            <a:r>
              <a:rPr lang="en-US" sz="1350" dirty="0">
                <a:latin typeface="Arial" panose="020B0604020202020204" pitchFamily="34" charset="0"/>
                <a:ea typeface="LiHei Pro Medium" charset="-120"/>
                <a:cs typeface="Arial" panose="020B0604020202020204" pitchFamily="34" charset="0"/>
              </a:rPr>
              <a:t>Huazhong University of Sci. &amp; Tech.</a:t>
            </a:r>
            <a:r>
              <a:rPr lang="en-US" sz="1350" baseline="30000" dirty="0">
                <a:latin typeface="Arial" panose="020B0604020202020204" pitchFamily="34" charset="0"/>
                <a:ea typeface="LiHei Pro Medium" charset="-120"/>
                <a:cs typeface="Arial" panose="020B0604020202020204" pitchFamily="34" charset="0"/>
              </a:rPr>
              <a:t> </a:t>
            </a:r>
            <a:endParaRPr lang="en-US" sz="1350" dirty="0">
              <a:latin typeface="Arial" panose="020B0604020202020204" pitchFamily="34" charset="0"/>
              <a:ea typeface="LiHei Pro Medium" charset="-120"/>
              <a:cs typeface="Arial" panose="020B0604020202020204" pitchFamily="34" charset="0"/>
            </a:endParaRPr>
          </a:p>
        </p:txBody>
      </p:sp>
      <p:pic>
        <p:nvPicPr>
          <p:cNvPr id="4" name="Picture 3">
            <a:extLst>
              <a:ext uri="{FF2B5EF4-FFF2-40B4-BE49-F238E27FC236}">
                <a16:creationId xmlns:a16="http://schemas.microsoft.com/office/drawing/2014/main" id="{30499D15-8ECF-6841-89E7-355E21295A38}"/>
              </a:ext>
            </a:extLst>
          </p:cNvPr>
          <p:cNvPicPr>
            <a:picLocks noChangeAspect="1"/>
          </p:cNvPicPr>
          <p:nvPr/>
        </p:nvPicPr>
        <p:blipFill>
          <a:blip r:embed="rId6"/>
          <a:stretch>
            <a:fillRect/>
          </a:stretch>
        </p:blipFill>
        <p:spPr>
          <a:xfrm>
            <a:off x="1313881" y="2201825"/>
            <a:ext cx="4464926" cy="2706959"/>
          </a:xfrm>
          <a:prstGeom prst="rect">
            <a:avLst/>
          </a:prstGeom>
        </p:spPr>
      </p:pic>
      <p:sp>
        <p:nvSpPr>
          <p:cNvPr id="10" name="Rounded Rectangular Callout 9">
            <a:extLst>
              <a:ext uri="{FF2B5EF4-FFF2-40B4-BE49-F238E27FC236}">
                <a16:creationId xmlns:a16="http://schemas.microsoft.com/office/drawing/2014/main" id="{28E60766-0C1E-6D42-AF1D-823AA53B6636}"/>
              </a:ext>
            </a:extLst>
          </p:cNvPr>
          <p:cNvSpPr/>
          <p:nvPr/>
        </p:nvSpPr>
        <p:spPr>
          <a:xfrm>
            <a:off x="222167" y="2542625"/>
            <a:ext cx="1523909" cy="588843"/>
          </a:xfrm>
          <a:prstGeom prst="wedgeRoundRectCallout">
            <a:avLst>
              <a:gd name="adj1" fmla="val 57538"/>
              <a:gd name="adj2" fmla="val 136951"/>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dirty="0">
                <a:solidFill>
                  <a:schemeClr val="bg1"/>
                </a:solidFill>
              </a:rPr>
              <a:t>Obtained by </a:t>
            </a:r>
            <a:r>
              <a:rPr lang="en-US" sz="1950" dirty="0" err="1">
                <a:solidFill>
                  <a:schemeClr val="bg1"/>
                </a:solidFill>
              </a:rPr>
              <a:t>WiFi</a:t>
            </a:r>
            <a:r>
              <a:rPr lang="en-US" sz="1950" dirty="0">
                <a:solidFill>
                  <a:schemeClr val="bg1"/>
                </a:solidFill>
              </a:rPr>
              <a:t> CSI </a:t>
            </a:r>
          </a:p>
        </p:txBody>
      </p:sp>
      <p:sp>
        <p:nvSpPr>
          <p:cNvPr id="11" name="Rounded Rectangular Callout 10">
            <a:extLst>
              <a:ext uri="{FF2B5EF4-FFF2-40B4-BE49-F238E27FC236}">
                <a16:creationId xmlns:a16="http://schemas.microsoft.com/office/drawing/2014/main" id="{3DE60189-7560-6A41-A579-4219BF9C0AAB}"/>
              </a:ext>
            </a:extLst>
          </p:cNvPr>
          <p:cNvSpPr/>
          <p:nvPr/>
        </p:nvSpPr>
        <p:spPr>
          <a:xfrm>
            <a:off x="640988" y="4934908"/>
            <a:ext cx="2609108" cy="530915"/>
          </a:xfrm>
          <a:prstGeom prst="wedgeRoundRectCallout">
            <a:avLst>
              <a:gd name="adj1" fmla="val 58479"/>
              <a:gd name="adj2" fmla="val -82492"/>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dirty="0">
                <a:solidFill>
                  <a:schemeClr val="bg1"/>
                </a:solidFill>
              </a:rPr>
              <a:t>Obtained by IMU</a:t>
            </a:r>
            <a:r>
              <a:rPr lang="zh-CN" altLang="en-US" sz="1950" dirty="0">
                <a:solidFill>
                  <a:schemeClr val="bg1"/>
                </a:solidFill>
              </a:rPr>
              <a:t> </a:t>
            </a:r>
            <a:r>
              <a:rPr lang="en-US" altLang="zh-CN" sz="1950" dirty="0">
                <a:solidFill>
                  <a:schemeClr val="bg1"/>
                </a:solidFill>
              </a:rPr>
              <a:t>measurements</a:t>
            </a:r>
            <a:endParaRPr lang="en-US" sz="1950" dirty="0">
              <a:solidFill>
                <a:schemeClr val="bg1"/>
              </a:solidFill>
            </a:endParaRPr>
          </a:p>
        </p:txBody>
      </p:sp>
      <p:sp>
        <p:nvSpPr>
          <p:cNvPr id="12" name="Content Placeholder 2">
            <a:extLst>
              <a:ext uri="{FF2B5EF4-FFF2-40B4-BE49-F238E27FC236}">
                <a16:creationId xmlns:a16="http://schemas.microsoft.com/office/drawing/2014/main" id="{441CF843-5762-3C41-9031-71D668C7AB2E}"/>
              </a:ext>
            </a:extLst>
          </p:cNvPr>
          <p:cNvSpPr>
            <a:spLocks noGrp="1"/>
          </p:cNvSpPr>
          <p:nvPr/>
        </p:nvSpPr>
        <p:spPr>
          <a:xfrm>
            <a:off x="5780205" y="2017724"/>
            <a:ext cx="2902825" cy="467429"/>
          </a:xfrm>
          <a:prstGeom prst="rect">
            <a:avLst/>
          </a:prstGeom>
          <a:solidFill>
            <a:schemeClr val="tx1">
              <a:alpha val="61000"/>
            </a:schemeClr>
          </a:solidFill>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250" b="1" dirty="0">
                <a:solidFill>
                  <a:srgbClr val="FFFFFF"/>
                </a:solidFill>
                <a:latin typeface="Arial" panose="020B0604020202020204" pitchFamily="34" charset="0"/>
                <a:cs typeface="Arial" panose="020B0604020202020204" pitchFamily="34" charset="0"/>
              </a:rPr>
              <a:t>Problem: IMU drift</a:t>
            </a:r>
          </a:p>
        </p:txBody>
      </p:sp>
      <p:sp>
        <p:nvSpPr>
          <p:cNvPr id="13" name="Content Placeholder 2">
            <a:extLst>
              <a:ext uri="{FF2B5EF4-FFF2-40B4-BE49-F238E27FC236}">
                <a16:creationId xmlns:a16="http://schemas.microsoft.com/office/drawing/2014/main" id="{0A451BEA-9B74-F94E-A5D4-5D8AF4249179}"/>
              </a:ext>
            </a:extLst>
          </p:cNvPr>
          <p:cNvSpPr>
            <a:spLocks noGrp="1"/>
          </p:cNvSpPr>
          <p:nvPr/>
        </p:nvSpPr>
        <p:spPr>
          <a:xfrm>
            <a:off x="5780205" y="3902126"/>
            <a:ext cx="2902825" cy="1409112"/>
          </a:xfrm>
          <a:prstGeom prst="rect">
            <a:avLst/>
          </a:prstGeom>
          <a:solidFill>
            <a:schemeClr val="tx1">
              <a:alpha val="61000"/>
            </a:schemeClr>
          </a:solidFill>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100" b="1" dirty="0">
                <a:solidFill>
                  <a:srgbClr val="FFFFFF"/>
                </a:solidFill>
                <a:latin typeface="Arial" panose="020B0604020202020204" pitchFamily="34" charset="0"/>
                <a:cs typeface="Arial" panose="020B0604020202020204" pitchFamily="34" charset="0"/>
              </a:rPr>
              <a:t>Solution: Leverage the drift-free </a:t>
            </a:r>
            <a:r>
              <a:rPr lang="en-US" sz="2100" b="1" dirty="0" err="1">
                <a:solidFill>
                  <a:srgbClr val="FFFFFF"/>
                </a:solidFill>
                <a:latin typeface="Arial" panose="020B0604020202020204" pitchFamily="34" charset="0"/>
                <a:cs typeface="Arial" panose="020B0604020202020204" pitchFamily="34" charset="0"/>
              </a:rPr>
              <a:t>WiFi</a:t>
            </a:r>
            <a:r>
              <a:rPr lang="en-US" sz="2100" b="1" dirty="0">
                <a:solidFill>
                  <a:srgbClr val="FFFFFF"/>
                </a:solidFill>
                <a:latin typeface="Arial" panose="020B0604020202020204" pitchFamily="34" charset="0"/>
                <a:cs typeface="Arial" panose="020B0604020202020204" pitchFamily="34" charset="0"/>
              </a:rPr>
              <a:t> localizability to compensate the drift</a:t>
            </a:r>
          </a:p>
        </p:txBody>
      </p:sp>
      <p:cxnSp>
        <p:nvCxnSpPr>
          <p:cNvPr id="14" name="Straight Arrow Connector 13">
            <a:extLst>
              <a:ext uri="{FF2B5EF4-FFF2-40B4-BE49-F238E27FC236}">
                <a16:creationId xmlns:a16="http://schemas.microsoft.com/office/drawing/2014/main" id="{87657816-8A9F-4C46-854A-BA3222D149D7}"/>
              </a:ext>
            </a:extLst>
          </p:cNvPr>
          <p:cNvCxnSpPr>
            <a:cxnSpLocks/>
          </p:cNvCxnSpPr>
          <p:nvPr/>
        </p:nvCxnSpPr>
        <p:spPr>
          <a:xfrm>
            <a:off x="7156174" y="2542625"/>
            <a:ext cx="0" cy="1236729"/>
          </a:xfrm>
          <a:prstGeom prst="straightConnector1">
            <a:avLst/>
          </a:prstGeom>
          <a:ln w="762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1A2D63A-4787-F54B-A141-8D65E8EBF4B4}"/>
              </a:ext>
            </a:extLst>
          </p:cNvPr>
          <p:cNvSpPr txBox="1"/>
          <p:nvPr/>
        </p:nvSpPr>
        <p:spPr>
          <a:xfrm>
            <a:off x="7156174" y="2862277"/>
            <a:ext cx="2040623" cy="646331"/>
          </a:xfrm>
          <a:prstGeom prst="rect">
            <a:avLst/>
          </a:prstGeom>
          <a:noFill/>
        </p:spPr>
        <p:txBody>
          <a:bodyPr wrap="none" rtlCol="0">
            <a:spAutoFit/>
          </a:bodyPr>
          <a:lstStyle/>
          <a:p>
            <a:r>
              <a:rPr lang="en-US" dirty="0"/>
              <a:t>Fusing </a:t>
            </a:r>
            <a:r>
              <a:rPr lang="en-US" dirty="0" err="1"/>
              <a:t>AoA</a:t>
            </a:r>
            <a:r>
              <a:rPr lang="en-US" dirty="0"/>
              <a:t> with </a:t>
            </a:r>
          </a:p>
          <a:p>
            <a:r>
              <a:rPr lang="en-US" dirty="0"/>
              <a:t>IMU measurements</a:t>
            </a:r>
          </a:p>
        </p:txBody>
      </p:sp>
      <p:sp>
        <p:nvSpPr>
          <p:cNvPr id="18" name="Slide Number Placeholder 2">
            <a:extLst>
              <a:ext uri="{FF2B5EF4-FFF2-40B4-BE49-F238E27FC236}">
                <a16:creationId xmlns:a16="http://schemas.microsoft.com/office/drawing/2014/main" id="{955A1ACE-184B-8F4D-B28E-9AABAC1D9F43}"/>
              </a:ext>
            </a:extLst>
          </p:cNvPr>
          <p:cNvSpPr txBox="1">
            <a:spLocks/>
          </p:cNvSpPr>
          <p:nvPr/>
        </p:nvSpPr>
        <p:spPr>
          <a:xfrm>
            <a:off x="7940134" y="5749825"/>
            <a:ext cx="1203863" cy="207650"/>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solidFill>
                  <a:schemeClr val="bg1"/>
                </a:solidFill>
              </a:rPr>
              <a:t>12</a:t>
            </a:r>
          </a:p>
        </p:txBody>
      </p:sp>
      <p:sp>
        <p:nvSpPr>
          <p:cNvPr id="22" name="TextBox 21">
            <a:extLst>
              <a:ext uri="{FF2B5EF4-FFF2-40B4-BE49-F238E27FC236}">
                <a16:creationId xmlns:a16="http://schemas.microsoft.com/office/drawing/2014/main" id="{8400EE41-A89E-6541-9BA5-E21EAF998F38}"/>
              </a:ext>
            </a:extLst>
          </p:cNvPr>
          <p:cNvSpPr txBox="1"/>
          <p:nvPr/>
        </p:nvSpPr>
        <p:spPr>
          <a:xfrm>
            <a:off x="2432000" y="3724965"/>
            <a:ext cx="3514039" cy="369332"/>
          </a:xfrm>
          <a:prstGeom prst="rect">
            <a:avLst/>
          </a:prstGeom>
          <a:noFill/>
        </p:spPr>
        <p:txBody>
          <a:bodyPr wrap="none" rtlCol="0">
            <a:spAutoFit/>
          </a:bodyPr>
          <a:lstStyle/>
          <a:p>
            <a:r>
              <a:rPr lang="en-US" dirty="0" err="1">
                <a:solidFill>
                  <a:srgbClr val="FF0000"/>
                </a:solidFill>
              </a:rPr>
              <a:t>AoA</a:t>
            </a:r>
            <a:r>
              <a:rPr lang="en-US" dirty="0">
                <a:solidFill>
                  <a:srgbClr val="FF0000"/>
                </a:solidFill>
              </a:rPr>
              <a:t> only cannot localize any device</a:t>
            </a:r>
          </a:p>
        </p:txBody>
      </p:sp>
      <p:sp>
        <p:nvSpPr>
          <p:cNvPr id="25" name="TextBox 24">
            <a:extLst>
              <a:ext uri="{FF2B5EF4-FFF2-40B4-BE49-F238E27FC236}">
                <a16:creationId xmlns:a16="http://schemas.microsoft.com/office/drawing/2014/main" id="{184B0CE4-6E5E-8A46-8182-8226419927BC}"/>
              </a:ext>
            </a:extLst>
          </p:cNvPr>
          <p:cNvSpPr txBox="1"/>
          <p:nvPr/>
        </p:nvSpPr>
        <p:spPr>
          <a:xfrm>
            <a:off x="2276365" y="4125988"/>
            <a:ext cx="2193229" cy="369332"/>
          </a:xfrm>
          <a:prstGeom prst="rect">
            <a:avLst/>
          </a:prstGeom>
          <a:noFill/>
        </p:spPr>
        <p:txBody>
          <a:bodyPr wrap="none" rtlCol="0">
            <a:spAutoFit/>
          </a:bodyPr>
          <a:lstStyle/>
          <a:p>
            <a:r>
              <a:rPr lang="en-US" dirty="0">
                <a:solidFill>
                  <a:srgbClr val="FF0000"/>
                </a:solidFill>
              </a:rPr>
              <a:t>Mobility – Multi-view</a:t>
            </a:r>
          </a:p>
        </p:txBody>
      </p:sp>
    </p:spTree>
    <p:custDataLst>
      <p:tags r:id="rId1"/>
    </p:custDataLst>
    <p:extLst>
      <p:ext uri="{BB962C8B-B14F-4D97-AF65-F5344CB8AC3E}">
        <p14:creationId xmlns:p14="http://schemas.microsoft.com/office/powerpoint/2010/main" val="2791511119"/>
      </p:ext>
    </p:extLst>
  </p:cSld>
  <p:clrMapOvr>
    <a:masterClrMapping/>
  </p:clrMapOvr>
  <mc:AlternateContent xmlns:mc="http://schemas.openxmlformats.org/markup-compatibility/2006" xmlns:p14="http://schemas.microsoft.com/office/powerpoint/2010/main">
    <mc:Choice Requires="p14">
      <p:transition spd="slow" p14:dur="2000" advTm="49054"/>
    </mc:Choice>
    <mc:Fallback xmlns="">
      <p:transition spd="slow" advTm="490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par>
                                <p:cTn id="13" presetID="3"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xit" presetSubtype="10" fill="hold" nodeType="withEffect">
                                  <p:stCondLst>
                                    <p:cond delay="0"/>
                                  </p:stCondLst>
                                  <p:childTnLst>
                                    <p:animEffect transition="out" filter="blinds(horizontal)">
                                      <p:cBhvr>
                                        <p:cTn id="17" dur="500"/>
                                        <p:tgtEl>
                                          <p:spTgt spid="21"/>
                                        </p:tgtEl>
                                      </p:cBhvr>
                                    </p:animEffect>
                                    <p:set>
                                      <p:cBhvr>
                                        <p:cTn id="18" dur="1" fill="hold">
                                          <p:stCondLst>
                                            <p:cond delay="499"/>
                                          </p:stCondLst>
                                        </p:cTn>
                                        <p:tgtEl>
                                          <p:spTgt spid="21"/>
                                        </p:tgtEl>
                                        <p:attrNameLst>
                                          <p:attrName>style.visibility</p:attrName>
                                        </p:attrNameLst>
                                      </p:cBhvr>
                                      <p:to>
                                        <p:strVal val="hidden"/>
                                      </p:to>
                                    </p:set>
                                  </p:childTnLst>
                                </p:cTn>
                              </p:par>
                              <p:par>
                                <p:cTn id="19" presetID="3" presetClass="entr" presetSubtype="1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linds(horizont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linds(horizont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linds(horizont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linds(horizontal)">
                                      <p:cBhvr>
                                        <p:cTn id="36" dur="500"/>
                                        <p:tgtEl>
                                          <p:spTgt spid="13"/>
                                        </p:tgtEl>
                                      </p:cBhvr>
                                    </p:animEffect>
                                  </p:childTnLst>
                                </p:cTn>
                              </p:par>
                              <p:par>
                                <p:cTn id="37" presetID="3" presetClass="entr" presetSubtype="1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linds(horizontal)">
                                      <p:cBhvr>
                                        <p:cTn id="39" dur="500"/>
                                        <p:tgtEl>
                                          <p:spTgt spid="14"/>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linds(horizont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6" grpId="0"/>
      <p:bldP spid="22" grpId="0"/>
      <p:bldP spid="22" grpId="1"/>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0" y="5895975"/>
            <a:ext cx="9144000" cy="104775"/>
          </a:xfrm>
          <a:prstGeom prst="rect">
            <a:avLst/>
          </a:prstGeom>
        </p:spPr>
      </p:pic>
      <p:sp>
        <p:nvSpPr>
          <p:cNvPr id="3" name="Slide Number Placeholder 2"/>
          <p:cNvSpPr>
            <a:spLocks noGrp="1"/>
          </p:cNvSpPr>
          <p:nvPr>
            <p:ph type="sldNum" sz="quarter" idx="12"/>
          </p:nvPr>
        </p:nvSpPr>
        <p:spPr/>
        <p:txBody>
          <a:bodyPr/>
          <a:lstStyle/>
          <a:p>
            <a:fld id="{7E68A6A8-02F6-4A45-B5F3-DA7EE8BCB107}" type="slidenum">
              <a:rPr lang="en-US" smtClean="0"/>
              <a:t>13</a:t>
            </a:fld>
            <a:endParaRPr lang="en-US"/>
          </a:p>
        </p:txBody>
      </p:sp>
      <p:sp>
        <p:nvSpPr>
          <p:cNvPr id="26" name="Rectangle 47">
            <a:extLst>
              <a:ext uri="{FF2B5EF4-FFF2-40B4-BE49-F238E27FC236}">
                <a16:creationId xmlns:a16="http://schemas.microsoft.com/office/drawing/2014/main" id="{6C35C729-83A2-4727-8EBD-7EA59FE02A27}"/>
              </a:ext>
            </a:extLst>
          </p:cNvPr>
          <p:cNvSpPr/>
          <p:nvPr/>
        </p:nvSpPr>
        <p:spPr>
          <a:xfrm>
            <a:off x="-21191" y="857249"/>
            <a:ext cx="9165188" cy="775575"/>
          </a:xfrm>
          <a:prstGeom prst="rect">
            <a:avLst/>
          </a:prstGeom>
          <a:solidFill>
            <a:srgbClr val="C0504D"/>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000" b="1" dirty="0">
                <a:latin typeface="Arial" panose="020B0604020202020204" pitchFamily="34" charset="0"/>
                <a:cs typeface="Arial" panose="020B0604020202020204" pitchFamily="34" charset="0"/>
              </a:rPr>
              <a:t>Rover: System</a:t>
            </a:r>
            <a:r>
              <a:rPr lang="zh-CN" altLang="en-US" sz="3000" b="1" dirty="0">
                <a:latin typeface="Arial" panose="020B0604020202020204" pitchFamily="34" charset="0"/>
                <a:cs typeface="Arial" panose="020B0604020202020204" pitchFamily="34" charset="0"/>
              </a:rPr>
              <a:t> </a:t>
            </a:r>
            <a:r>
              <a:rPr lang="en-US" altLang="zh-CN" sz="3000" b="1" dirty="0">
                <a:latin typeface="Arial" panose="020B0604020202020204" pitchFamily="34" charset="0"/>
                <a:cs typeface="Arial" panose="020B0604020202020204" pitchFamily="34" charset="0"/>
              </a:rPr>
              <a:t>Overview</a:t>
            </a:r>
            <a:endParaRPr lang="en-US" sz="3000" b="1" dirty="0">
              <a:latin typeface="Arial" panose="020B0604020202020204" pitchFamily="34" charset="0"/>
              <a:cs typeface="Arial" panose="020B0604020202020204" pitchFamily="34" charset="0"/>
            </a:endParaRPr>
          </a:p>
        </p:txBody>
      </p:sp>
      <p:sp>
        <p:nvSpPr>
          <p:cNvPr id="9" name="Rectangle 8"/>
          <p:cNvSpPr/>
          <p:nvPr/>
        </p:nvSpPr>
        <p:spPr>
          <a:xfrm>
            <a:off x="1919287" y="2712067"/>
            <a:ext cx="1729169" cy="4357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1919287" y="3328009"/>
            <a:ext cx="1962341" cy="2912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47">
            <a:extLst>
              <a:ext uri="{FF2B5EF4-FFF2-40B4-BE49-F238E27FC236}">
                <a16:creationId xmlns:a16="http://schemas.microsoft.com/office/drawing/2014/main" id="{A0163A5B-1F82-5C4D-A001-98EC3F337040}"/>
              </a:ext>
            </a:extLst>
          </p:cNvPr>
          <p:cNvSpPr/>
          <p:nvPr/>
        </p:nvSpPr>
        <p:spPr>
          <a:xfrm>
            <a:off x="-10594" y="5455403"/>
            <a:ext cx="9165188" cy="588843"/>
          </a:xfrm>
          <a:prstGeom prst="rect">
            <a:avLst/>
          </a:prstGeom>
          <a:solidFill>
            <a:srgbClr val="00206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altLang="zh-CN" dirty="0">
                <a:latin typeface="Arial" panose="020B0604020202020204" pitchFamily="34" charset="0"/>
                <a:ea typeface="LiHei Pro Medium" charset="-120"/>
                <a:cs typeface="Arial" panose="020B0604020202020204" pitchFamily="34" charset="0"/>
              </a:rPr>
              <a:t>Localizing Backscatters by a Single Robot With Zero Start-up Cost</a:t>
            </a:r>
          </a:p>
          <a:p>
            <a:r>
              <a:rPr lang="en-US" sz="1350" b="1" dirty="0" err="1">
                <a:latin typeface="Arial" panose="020B0604020202020204" pitchFamily="34" charset="0"/>
                <a:ea typeface="LiHei Pro Medium" charset="-120"/>
                <a:cs typeface="Arial" panose="020B0604020202020204" pitchFamily="34" charset="0"/>
              </a:rPr>
              <a:t>Shengkai</a:t>
            </a:r>
            <a:r>
              <a:rPr lang="en-US" sz="1350" b="1" dirty="0">
                <a:latin typeface="Arial" panose="020B0604020202020204" pitchFamily="34" charset="0"/>
                <a:ea typeface="LiHei Pro Medium" charset="-120"/>
                <a:cs typeface="Arial" panose="020B0604020202020204" pitchFamily="34" charset="0"/>
              </a:rPr>
              <a:t> Zhang</a:t>
            </a:r>
            <a:r>
              <a:rPr lang="en-US" sz="1350" dirty="0">
                <a:latin typeface="Arial" panose="020B0604020202020204" pitchFamily="34" charset="0"/>
                <a:ea typeface="LiHei Pro Medium" charset="-120"/>
                <a:cs typeface="Arial" panose="020B0604020202020204" pitchFamily="34" charset="0"/>
              </a:rPr>
              <a:t>, Wei Wang, </a:t>
            </a:r>
            <a:r>
              <a:rPr lang="en-US" sz="1350" dirty="0" err="1">
                <a:latin typeface="Arial" panose="020B0604020202020204" pitchFamily="34" charset="0"/>
                <a:ea typeface="LiHei Pro Medium" charset="-120"/>
                <a:cs typeface="Arial" panose="020B0604020202020204" pitchFamily="34" charset="0"/>
              </a:rPr>
              <a:t>Sheyang</a:t>
            </a:r>
            <a:r>
              <a:rPr lang="en-US" sz="1350" dirty="0">
                <a:latin typeface="Arial" panose="020B0604020202020204" pitchFamily="34" charset="0"/>
                <a:ea typeface="LiHei Pro Medium" charset="-120"/>
                <a:cs typeface="Arial" panose="020B0604020202020204" pitchFamily="34" charset="0"/>
              </a:rPr>
              <a:t> Tang, Shi </a:t>
            </a:r>
            <a:r>
              <a:rPr lang="en-US" sz="1350" dirty="0" err="1">
                <a:latin typeface="Arial" panose="020B0604020202020204" pitchFamily="34" charset="0"/>
                <a:ea typeface="LiHei Pro Medium" charset="-120"/>
                <a:cs typeface="Arial" panose="020B0604020202020204" pitchFamily="34" charset="0"/>
              </a:rPr>
              <a:t>Jin</a:t>
            </a:r>
            <a:r>
              <a:rPr lang="en-US" sz="1350" dirty="0">
                <a:latin typeface="Arial" panose="020B0604020202020204" pitchFamily="34" charset="0"/>
                <a:ea typeface="LiHei Pro Medium" charset="-120"/>
                <a:cs typeface="Arial" panose="020B0604020202020204" pitchFamily="34" charset="0"/>
              </a:rPr>
              <a:t>, and Tao Jiang.</a:t>
            </a:r>
            <a:r>
              <a:rPr lang="en-US" sz="1350" baseline="30000" dirty="0">
                <a:latin typeface="Arial" panose="020B0604020202020204" pitchFamily="34" charset="0"/>
                <a:ea typeface="LiHei Pro Medium" charset="-120"/>
                <a:cs typeface="Arial" panose="020B0604020202020204" pitchFamily="34" charset="0"/>
              </a:rPr>
              <a:t> </a:t>
            </a:r>
            <a:r>
              <a:rPr lang="en-US" sz="1350" dirty="0">
                <a:latin typeface="Arial" panose="020B0604020202020204" pitchFamily="34" charset="0"/>
                <a:ea typeface="LiHei Pro Medium" charset="-120"/>
                <a:cs typeface="Arial" panose="020B0604020202020204" pitchFamily="34" charset="0"/>
              </a:rPr>
              <a:t>Huazhong University of Sci. &amp; Tech.</a:t>
            </a:r>
            <a:r>
              <a:rPr lang="en-US" sz="1350" baseline="30000" dirty="0">
                <a:latin typeface="Arial" panose="020B0604020202020204" pitchFamily="34" charset="0"/>
                <a:ea typeface="LiHei Pro Medium" charset="-120"/>
                <a:cs typeface="Arial" panose="020B0604020202020204" pitchFamily="34" charset="0"/>
              </a:rPr>
              <a:t> </a:t>
            </a:r>
            <a:endParaRPr lang="en-US" sz="1350" dirty="0">
              <a:latin typeface="Arial" panose="020B0604020202020204" pitchFamily="34" charset="0"/>
              <a:ea typeface="LiHei Pro Medium" charset="-120"/>
              <a:cs typeface="Arial" panose="020B0604020202020204" pitchFamily="34" charset="0"/>
            </a:endParaRPr>
          </a:p>
        </p:txBody>
      </p:sp>
      <p:sp>
        <p:nvSpPr>
          <p:cNvPr id="11" name="圆角矩形 4">
            <a:extLst>
              <a:ext uri="{FF2B5EF4-FFF2-40B4-BE49-F238E27FC236}">
                <a16:creationId xmlns:a16="http://schemas.microsoft.com/office/drawing/2014/main" id="{C0CC398C-C8C3-304B-8FBA-0FEFCEEF2E35}"/>
              </a:ext>
            </a:extLst>
          </p:cNvPr>
          <p:cNvSpPr/>
          <p:nvPr/>
        </p:nvSpPr>
        <p:spPr>
          <a:xfrm>
            <a:off x="4007987" y="1952705"/>
            <a:ext cx="888167" cy="361706"/>
          </a:xfrm>
          <a:prstGeom prst="roundRect">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tx1"/>
                </a:solidFill>
              </a:rPr>
              <a:t>CSI</a:t>
            </a:r>
            <a:endParaRPr lang="zh-CN" altLang="en-US" sz="2400" dirty="0">
              <a:solidFill>
                <a:schemeClr val="tx1"/>
              </a:solidFill>
            </a:endParaRPr>
          </a:p>
        </p:txBody>
      </p:sp>
      <p:sp>
        <p:nvSpPr>
          <p:cNvPr id="13" name="矩形 7">
            <a:extLst>
              <a:ext uri="{FF2B5EF4-FFF2-40B4-BE49-F238E27FC236}">
                <a16:creationId xmlns:a16="http://schemas.microsoft.com/office/drawing/2014/main" id="{F3E67DA5-8E1D-1749-AAC6-FA551C1D7C46}"/>
              </a:ext>
            </a:extLst>
          </p:cNvPr>
          <p:cNvSpPr/>
          <p:nvPr/>
        </p:nvSpPr>
        <p:spPr>
          <a:xfrm>
            <a:off x="3430910" y="3121639"/>
            <a:ext cx="2042320" cy="614722"/>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dirty="0">
                <a:solidFill>
                  <a:schemeClr val="tx1"/>
                </a:solidFill>
              </a:rPr>
              <a:t>Odometry Prediction</a:t>
            </a:r>
            <a:endParaRPr lang="zh-CN" altLang="en-US" sz="2100" b="1" dirty="0">
              <a:solidFill>
                <a:schemeClr val="tx1"/>
              </a:solidFill>
            </a:endParaRPr>
          </a:p>
        </p:txBody>
      </p:sp>
      <p:sp>
        <p:nvSpPr>
          <p:cNvPr id="15" name="矩形 10">
            <a:extLst>
              <a:ext uri="{FF2B5EF4-FFF2-40B4-BE49-F238E27FC236}">
                <a16:creationId xmlns:a16="http://schemas.microsoft.com/office/drawing/2014/main" id="{BB8CE6E3-2ED0-D442-9901-7D6EAAE5C786}"/>
              </a:ext>
            </a:extLst>
          </p:cNvPr>
          <p:cNvSpPr/>
          <p:nvPr/>
        </p:nvSpPr>
        <p:spPr>
          <a:xfrm>
            <a:off x="4488481" y="4110079"/>
            <a:ext cx="2042320" cy="403126"/>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dirty="0" err="1">
                <a:solidFill>
                  <a:schemeClr val="tx1"/>
                </a:solidFill>
              </a:rPr>
              <a:t>AoA</a:t>
            </a:r>
            <a:r>
              <a:rPr lang="en-US" altLang="zh-CN" sz="2100" b="1" dirty="0">
                <a:solidFill>
                  <a:schemeClr val="tx1"/>
                </a:solidFill>
              </a:rPr>
              <a:t>-IMU SLAM</a:t>
            </a:r>
            <a:endParaRPr lang="zh-CN" altLang="en-US" sz="2100" b="1" dirty="0">
              <a:solidFill>
                <a:schemeClr val="tx1"/>
              </a:solidFill>
            </a:endParaRPr>
          </a:p>
        </p:txBody>
      </p:sp>
      <p:sp>
        <p:nvSpPr>
          <p:cNvPr id="16" name="平行四边形 12">
            <a:extLst>
              <a:ext uri="{FF2B5EF4-FFF2-40B4-BE49-F238E27FC236}">
                <a16:creationId xmlns:a16="http://schemas.microsoft.com/office/drawing/2014/main" id="{D94150DA-9A99-124D-93E1-DC35DE585CB8}"/>
              </a:ext>
            </a:extLst>
          </p:cNvPr>
          <p:cNvSpPr/>
          <p:nvPr/>
        </p:nvSpPr>
        <p:spPr>
          <a:xfrm>
            <a:off x="3693985" y="4894335"/>
            <a:ext cx="3528113" cy="417726"/>
          </a:xfrm>
          <a:prstGeom prst="parallelogram">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dirty="0">
                <a:solidFill>
                  <a:schemeClr val="tx1"/>
                </a:solidFill>
              </a:rPr>
              <a:t>Backscatter Localization</a:t>
            </a:r>
            <a:endParaRPr lang="zh-CN" altLang="en-US" sz="2100" dirty="0">
              <a:solidFill>
                <a:schemeClr val="tx1"/>
              </a:solidFill>
            </a:endParaRPr>
          </a:p>
        </p:txBody>
      </p:sp>
      <p:sp>
        <p:nvSpPr>
          <p:cNvPr id="22" name="文本框 16">
            <a:extLst>
              <a:ext uri="{FF2B5EF4-FFF2-40B4-BE49-F238E27FC236}">
                <a16:creationId xmlns:a16="http://schemas.microsoft.com/office/drawing/2014/main" id="{F61207AE-7226-1B44-91B1-A0A8C68828D5}"/>
              </a:ext>
            </a:extLst>
          </p:cNvPr>
          <p:cNvSpPr txBox="1"/>
          <p:nvPr/>
        </p:nvSpPr>
        <p:spPr>
          <a:xfrm>
            <a:off x="1097506" y="1739497"/>
            <a:ext cx="737566" cy="738664"/>
          </a:xfrm>
          <a:prstGeom prst="rect">
            <a:avLst/>
          </a:prstGeom>
          <a:noFill/>
        </p:spPr>
        <p:txBody>
          <a:bodyPr wrap="square" rtlCol="0">
            <a:spAutoFit/>
          </a:bodyPr>
          <a:lstStyle/>
          <a:p>
            <a:r>
              <a:rPr lang="en-US" altLang="zh-CN" sz="2100" dirty="0"/>
              <a:t>Tag 1</a:t>
            </a:r>
            <a:endParaRPr lang="zh-CN" altLang="en-US" sz="2100" dirty="0"/>
          </a:p>
        </p:txBody>
      </p:sp>
      <p:sp>
        <p:nvSpPr>
          <p:cNvPr id="23" name="文本框 19">
            <a:extLst>
              <a:ext uri="{FF2B5EF4-FFF2-40B4-BE49-F238E27FC236}">
                <a16:creationId xmlns:a16="http://schemas.microsoft.com/office/drawing/2014/main" id="{4BF5AA87-38D9-F34D-BA81-75C87ADA0E8E}"/>
              </a:ext>
            </a:extLst>
          </p:cNvPr>
          <p:cNvSpPr txBox="1"/>
          <p:nvPr/>
        </p:nvSpPr>
        <p:spPr>
          <a:xfrm>
            <a:off x="1096486" y="4027894"/>
            <a:ext cx="791558" cy="415498"/>
          </a:xfrm>
          <a:prstGeom prst="rect">
            <a:avLst/>
          </a:prstGeom>
          <a:noFill/>
        </p:spPr>
        <p:txBody>
          <a:bodyPr wrap="square" rtlCol="0">
            <a:spAutoFit/>
          </a:bodyPr>
          <a:lstStyle/>
          <a:p>
            <a:r>
              <a:rPr lang="en-US" altLang="zh-CN" sz="2100" dirty="0"/>
              <a:t>Tag 2</a:t>
            </a:r>
            <a:endParaRPr lang="zh-CN" altLang="en-US" sz="2100" dirty="0"/>
          </a:p>
        </p:txBody>
      </p:sp>
      <p:sp>
        <p:nvSpPr>
          <p:cNvPr id="24" name="文本框 20">
            <a:extLst>
              <a:ext uri="{FF2B5EF4-FFF2-40B4-BE49-F238E27FC236}">
                <a16:creationId xmlns:a16="http://schemas.microsoft.com/office/drawing/2014/main" id="{9FF86B05-99A1-8B4C-A713-537E62712B94}"/>
              </a:ext>
            </a:extLst>
          </p:cNvPr>
          <p:cNvSpPr txBox="1"/>
          <p:nvPr/>
        </p:nvSpPr>
        <p:spPr>
          <a:xfrm>
            <a:off x="2837447" y="1667549"/>
            <a:ext cx="856538" cy="415498"/>
          </a:xfrm>
          <a:prstGeom prst="rect">
            <a:avLst/>
          </a:prstGeom>
          <a:noFill/>
        </p:spPr>
        <p:txBody>
          <a:bodyPr wrap="square" rtlCol="0">
            <a:spAutoFit/>
          </a:bodyPr>
          <a:lstStyle/>
          <a:p>
            <a:r>
              <a:rPr lang="en-US" altLang="zh-CN" sz="2100" dirty="0"/>
              <a:t>Robot</a:t>
            </a:r>
            <a:endParaRPr lang="zh-CN" altLang="en-US" sz="2100" dirty="0"/>
          </a:p>
        </p:txBody>
      </p:sp>
      <p:cxnSp>
        <p:nvCxnSpPr>
          <p:cNvPr id="25" name="直接连接符 21">
            <a:extLst>
              <a:ext uri="{FF2B5EF4-FFF2-40B4-BE49-F238E27FC236}">
                <a16:creationId xmlns:a16="http://schemas.microsoft.com/office/drawing/2014/main" id="{4FCB9405-C41C-414F-AB66-7DCEAFF4FFB9}"/>
              </a:ext>
            </a:extLst>
          </p:cNvPr>
          <p:cNvCxnSpPr>
            <a:cxnSpLocks/>
          </p:cNvCxnSpPr>
          <p:nvPr/>
        </p:nvCxnSpPr>
        <p:spPr>
          <a:xfrm>
            <a:off x="1693585" y="2199115"/>
            <a:ext cx="1069853" cy="323000"/>
          </a:xfrm>
          <a:prstGeom prst="line">
            <a:avLst/>
          </a:prstGeom>
          <a:ln w="508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B271DCE0-F6E3-7F4C-A6D9-DC6C6D8075AE}"/>
              </a:ext>
            </a:extLst>
          </p:cNvPr>
          <p:cNvCxnSpPr/>
          <p:nvPr/>
        </p:nvCxnSpPr>
        <p:spPr>
          <a:xfrm flipV="1">
            <a:off x="1691238" y="2815356"/>
            <a:ext cx="1223210" cy="977392"/>
          </a:xfrm>
          <a:prstGeom prst="line">
            <a:avLst/>
          </a:prstGeom>
          <a:ln w="508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下箭头 35">
            <a:extLst>
              <a:ext uri="{FF2B5EF4-FFF2-40B4-BE49-F238E27FC236}">
                <a16:creationId xmlns:a16="http://schemas.microsoft.com/office/drawing/2014/main" id="{42F88479-3C01-8846-BE75-E383B969C57C}"/>
              </a:ext>
            </a:extLst>
          </p:cNvPr>
          <p:cNvSpPr/>
          <p:nvPr/>
        </p:nvSpPr>
        <p:spPr>
          <a:xfrm>
            <a:off x="4356509" y="2791567"/>
            <a:ext cx="194280" cy="3159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0" name="下箭头 39">
            <a:extLst>
              <a:ext uri="{FF2B5EF4-FFF2-40B4-BE49-F238E27FC236}">
                <a16:creationId xmlns:a16="http://schemas.microsoft.com/office/drawing/2014/main" id="{AD6E5A80-B0D2-3946-9C74-AD0841A06A2F}"/>
              </a:ext>
            </a:extLst>
          </p:cNvPr>
          <p:cNvSpPr/>
          <p:nvPr/>
        </p:nvSpPr>
        <p:spPr>
          <a:xfrm rot="19177795">
            <a:off x="4627343" y="3760208"/>
            <a:ext cx="216556" cy="3159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1" name="下箭头 40">
            <a:extLst>
              <a:ext uri="{FF2B5EF4-FFF2-40B4-BE49-F238E27FC236}">
                <a16:creationId xmlns:a16="http://schemas.microsoft.com/office/drawing/2014/main" id="{B3AA09F2-34DB-9F4C-A4ED-321CF941CDE4}"/>
              </a:ext>
            </a:extLst>
          </p:cNvPr>
          <p:cNvSpPr/>
          <p:nvPr/>
        </p:nvSpPr>
        <p:spPr>
          <a:xfrm>
            <a:off x="5412500" y="4549418"/>
            <a:ext cx="194280" cy="3159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2" name="Picture 1">
            <a:extLst>
              <a:ext uri="{FF2B5EF4-FFF2-40B4-BE49-F238E27FC236}">
                <a16:creationId xmlns:a16="http://schemas.microsoft.com/office/drawing/2014/main" id="{8A9E5587-9511-5440-B412-13F3138386AB}"/>
              </a:ext>
            </a:extLst>
          </p:cNvPr>
          <p:cNvPicPr>
            <a:picLocks noChangeAspect="1"/>
          </p:cNvPicPr>
          <p:nvPr/>
        </p:nvPicPr>
        <p:blipFill>
          <a:blip r:embed="rId7"/>
          <a:stretch>
            <a:fillRect/>
          </a:stretch>
        </p:blipFill>
        <p:spPr>
          <a:xfrm>
            <a:off x="1199589" y="2067010"/>
            <a:ext cx="533400" cy="704850"/>
          </a:xfrm>
          <a:prstGeom prst="rect">
            <a:avLst/>
          </a:prstGeom>
        </p:spPr>
      </p:pic>
      <p:pic>
        <p:nvPicPr>
          <p:cNvPr id="32" name="Picture 31">
            <a:extLst>
              <a:ext uri="{FF2B5EF4-FFF2-40B4-BE49-F238E27FC236}">
                <a16:creationId xmlns:a16="http://schemas.microsoft.com/office/drawing/2014/main" id="{B337402D-ABC4-3F41-97A9-F8D86B6829EA}"/>
              </a:ext>
            </a:extLst>
          </p:cNvPr>
          <p:cNvPicPr>
            <a:picLocks noChangeAspect="1"/>
          </p:cNvPicPr>
          <p:nvPr/>
        </p:nvPicPr>
        <p:blipFill>
          <a:blip r:embed="rId7"/>
          <a:stretch>
            <a:fillRect/>
          </a:stretch>
        </p:blipFill>
        <p:spPr>
          <a:xfrm>
            <a:off x="1185803" y="3447733"/>
            <a:ext cx="533400" cy="704850"/>
          </a:xfrm>
          <a:prstGeom prst="rect">
            <a:avLst/>
          </a:prstGeom>
        </p:spPr>
      </p:pic>
      <p:pic>
        <p:nvPicPr>
          <p:cNvPr id="33" name="图片 15">
            <a:extLst>
              <a:ext uri="{FF2B5EF4-FFF2-40B4-BE49-F238E27FC236}">
                <a16:creationId xmlns:a16="http://schemas.microsoft.com/office/drawing/2014/main" id="{EEAAB1DE-AA80-3E46-B57E-9ABED6BD2CE6}"/>
              </a:ext>
            </a:extLst>
          </p:cNvPr>
          <p:cNvPicPr>
            <a:picLocks noChangeAspect="1"/>
          </p:cNvPicPr>
          <p:nvPr/>
        </p:nvPicPr>
        <p:blipFill>
          <a:blip r:embed="rId8"/>
          <a:stretch>
            <a:fillRect/>
          </a:stretch>
        </p:blipFill>
        <p:spPr>
          <a:xfrm rot="19281782">
            <a:off x="1491129" y="3311063"/>
            <a:ext cx="361772" cy="361950"/>
          </a:xfrm>
          <a:prstGeom prst="rect">
            <a:avLst/>
          </a:prstGeom>
        </p:spPr>
      </p:pic>
      <p:pic>
        <p:nvPicPr>
          <p:cNvPr id="20" name="图片 15">
            <a:extLst>
              <a:ext uri="{FF2B5EF4-FFF2-40B4-BE49-F238E27FC236}">
                <a16:creationId xmlns:a16="http://schemas.microsoft.com/office/drawing/2014/main" id="{8D72EFD9-55B8-D443-A0A7-2BCB63D2BFD9}"/>
              </a:ext>
            </a:extLst>
          </p:cNvPr>
          <p:cNvPicPr>
            <a:picLocks noChangeAspect="1"/>
          </p:cNvPicPr>
          <p:nvPr/>
        </p:nvPicPr>
        <p:blipFill>
          <a:blip r:embed="rId8"/>
          <a:stretch>
            <a:fillRect/>
          </a:stretch>
        </p:blipFill>
        <p:spPr>
          <a:xfrm rot="1888960">
            <a:off x="1601632" y="2273197"/>
            <a:ext cx="361772" cy="361950"/>
          </a:xfrm>
          <a:prstGeom prst="rect">
            <a:avLst/>
          </a:prstGeom>
        </p:spPr>
      </p:pic>
      <p:grpSp>
        <p:nvGrpSpPr>
          <p:cNvPr id="8" name="Group 7">
            <a:extLst>
              <a:ext uri="{FF2B5EF4-FFF2-40B4-BE49-F238E27FC236}">
                <a16:creationId xmlns:a16="http://schemas.microsoft.com/office/drawing/2014/main" id="{D02A3424-45B2-3241-81B0-1BCFCD923E1A}"/>
              </a:ext>
            </a:extLst>
          </p:cNvPr>
          <p:cNvGrpSpPr/>
          <p:nvPr/>
        </p:nvGrpSpPr>
        <p:grpSpPr>
          <a:xfrm>
            <a:off x="2791918" y="1966469"/>
            <a:ext cx="839103" cy="989959"/>
            <a:chOff x="8411927" y="2655698"/>
            <a:chExt cx="744029" cy="877792"/>
          </a:xfrm>
        </p:grpSpPr>
        <p:pic>
          <p:nvPicPr>
            <p:cNvPr id="6" name="Picture 5">
              <a:extLst>
                <a:ext uri="{FF2B5EF4-FFF2-40B4-BE49-F238E27FC236}">
                  <a16:creationId xmlns:a16="http://schemas.microsoft.com/office/drawing/2014/main" id="{F78B7769-8648-3F47-A323-4887259F8496}"/>
                </a:ext>
              </a:extLst>
            </p:cNvPr>
            <p:cNvPicPr>
              <a:picLocks noChangeAspect="1"/>
            </p:cNvPicPr>
            <p:nvPr/>
          </p:nvPicPr>
          <p:blipFill>
            <a:blip r:embed="rId9"/>
            <a:stretch>
              <a:fillRect/>
            </a:stretch>
          </p:blipFill>
          <p:spPr>
            <a:xfrm>
              <a:off x="8488069" y="2655698"/>
              <a:ext cx="584200" cy="584200"/>
            </a:xfrm>
            <a:prstGeom prst="rect">
              <a:avLst/>
            </a:prstGeom>
          </p:spPr>
        </p:pic>
        <p:pic>
          <p:nvPicPr>
            <p:cNvPr id="5" name="Picture 4">
              <a:extLst>
                <a:ext uri="{FF2B5EF4-FFF2-40B4-BE49-F238E27FC236}">
                  <a16:creationId xmlns:a16="http://schemas.microsoft.com/office/drawing/2014/main" id="{7CFFFAD8-468D-2242-A8C0-98DF84CBF4E0}"/>
                </a:ext>
              </a:extLst>
            </p:cNvPr>
            <p:cNvPicPr>
              <a:picLocks noChangeAspect="1"/>
            </p:cNvPicPr>
            <p:nvPr/>
          </p:nvPicPr>
          <p:blipFill>
            <a:blip r:embed="rId10"/>
            <a:stretch>
              <a:fillRect/>
            </a:stretch>
          </p:blipFill>
          <p:spPr>
            <a:xfrm>
              <a:off x="8411927" y="2936536"/>
              <a:ext cx="744029" cy="596954"/>
            </a:xfrm>
            <a:prstGeom prst="rect">
              <a:avLst/>
            </a:prstGeom>
          </p:spPr>
        </p:pic>
      </p:grpSp>
      <p:sp>
        <p:nvSpPr>
          <p:cNvPr id="34" name="圆角矩形 4">
            <a:extLst>
              <a:ext uri="{FF2B5EF4-FFF2-40B4-BE49-F238E27FC236}">
                <a16:creationId xmlns:a16="http://schemas.microsoft.com/office/drawing/2014/main" id="{FB867AB1-56DE-DC40-BFDB-A6FF2B993540}"/>
              </a:ext>
            </a:extLst>
          </p:cNvPr>
          <p:cNvSpPr/>
          <p:nvPr/>
        </p:nvSpPr>
        <p:spPr>
          <a:xfrm>
            <a:off x="4007988" y="2441870"/>
            <a:ext cx="888167" cy="361706"/>
          </a:xfrm>
          <a:prstGeom prst="roundRect">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tx1"/>
                </a:solidFill>
              </a:rPr>
              <a:t>IMU</a:t>
            </a:r>
            <a:endParaRPr lang="zh-CN" altLang="en-US" sz="2400" dirty="0">
              <a:solidFill>
                <a:schemeClr val="tx1"/>
              </a:solidFill>
            </a:endParaRPr>
          </a:p>
        </p:txBody>
      </p:sp>
      <p:cxnSp>
        <p:nvCxnSpPr>
          <p:cNvPr id="48" name="直接连接符 29">
            <a:extLst>
              <a:ext uri="{FF2B5EF4-FFF2-40B4-BE49-F238E27FC236}">
                <a16:creationId xmlns:a16="http://schemas.microsoft.com/office/drawing/2014/main" id="{C5342574-E5ED-A540-AC33-7A504E9C0752}"/>
              </a:ext>
            </a:extLst>
          </p:cNvPr>
          <p:cNvCxnSpPr>
            <a:cxnSpLocks/>
            <a:stCxn id="5" idx="3"/>
            <a:endCxn id="34" idx="1"/>
          </p:cNvCxnSpPr>
          <p:nvPr/>
        </p:nvCxnSpPr>
        <p:spPr>
          <a:xfrm>
            <a:off x="3631021" y="2619810"/>
            <a:ext cx="376967" cy="2913"/>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接连接符 29">
            <a:extLst>
              <a:ext uri="{FF2B5EF4-FFF2-40B4-BE49-F238E27FC236}">
                <a16:creationId xmlns:a16="http://schemas.microsoft.com/office/drawing/2014/main" id="{39E5266B-31FA-5944-B894-2C09165FFAD5}"/>
              </a:ext>
            </a:extLst>
          </p:cNvPr>
          <p:cNvCxnSpPr>
            <a:cxnSpLocks/>
          </p:cNvCxnSpPr>
          <p:nvPr/>
        </p:nvCxnSpPr>
        <p:spPr>
          <a:xfrm>
            <a:off x="3647352" y="2137886"/>
            <a:ext cx="376967" cy="2913"/>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矩形 7">
            <a:extLst>
              <a:ext uri="{FF2B5EF4-FFF2-40B4-BE49-F238E27FC236}">
                <a16:creationId xmlns:a16="http://schemas.microsoft.com/office/drawing/2014/main" id="{834E15C5-2DBF-434E-B259-05AF731A9E88}"/>
              </a:ext>
            </a:extLst>
          </p:cNvPr>
          <p:cNvSpPr/>
          <p:nvPr/>
        </p:nvSpPr>
        <p:spPr>
          <a:xfrm>
            <a:off x="5683958" y="3131053"/>
            <a:ext cx="2042320" cy="614722"/>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dirty="0" err="1">
                <a:solidFill>
                  <a:schemeClr val="tx1"/>
                </a:solidFill>
              </a:rPr>
              <a:t>AoA</a:t>
            </a:r>
            <a:r>
              <a:rPr lang="en-US" altLang="zh-CN" sz="2100" b="1" dirty="0">
                <a:solidFill>
                  <a:schemeClr val="tx1"/>
                </a:solidFill>
              </a:rPr>
              <a:t> Estimation </a:t>
            </a:r>
            <a:endParaRPr lang="zh-CN" altLang="en-US" sz="2100" b="1" dirty="0">
              <a:solidFill>
                <a:schemeClr val="tx1"/>
              </a:solidFill>
            </a:endParaRPr>
          </a:p>
        </p:txBody>
      </p:sp>
      <p:sp>
        <p:nvSpPr>
          <p:cNvPr id="55" name="Bent Up Arrow 54">
            <a:extLst>
              <a:ext uri="{FF2B5EF4-FFF2-40B4-BE49-F238E27FC236}">
                <a16:creationId xmlns:a16="http://schemas.microsoft.com/office/drawing/2014/main" id="{830D4143-9B3D-C84F-BC28-E0CB57686AA5}"/>
              </a:ext>
            </a:extLst>
          </p:cNvPr>
          <p:cNvSpPr/>
          <p:nvPr/>
        </p:nvSpPr>
        <p:spPr>
          <a:xfrm flipV="1">
            <a:off x="4897037" y="2059823"/>
            <a:ext cx="1896792" cy="1071230"/>
          </a:xfrm>
          <a:prstGeom prst="bentUpArrow">
            <a:avLst>
              <a:gd name="adj1" fmla="val 9691"/>
              <a:gd name="adj2" fmla="val 11778"/>
              <a:gd name="adj3" fmla="val 180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下箭头 39">
            <a:extLst>
              <a:ext uri="{FF2B5EF4-FFF2-40B4-BE49-F238E27FC236}">
                <a16:creationId xmlns:a16="http://schemas.microsoft.com/office/drawing/2014/main" id="{3EE29D0B-4A6F-1247-90A9-4EA762EA1479}"/>
              </a:ext>
            </a:extLst>
          </p:cNvPr>
          <p:cNvSpPr/>
          <p:nvPr/>
        </p:nvSpPr>
        <p:spPr>
          <a:xfrm rot="2608214">
            <a:off x="6228883" y="3770989"/>
            <a:ext cx="216556" cy="3159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7" name="Rectangle 56">
            <a:extLst>
              <a:ext uri="{FF2B5EF4-FFF2-40B4-BE49-F238E27FC236}">
                <a16:creationId xmlns:a16="http://schemas.microsoft.com/office/drawing/2014/main" id="{ABC4519C-EC74-CF46-9ACB-FEB77A9224C5}"/>
              </a:ext>
            </a:extLst>
          </p:cNvPr>
          <p:cNvSpPr/>
          <p:nvPr/>
        </p:nvSpPr>
        <p:spPr>
          <a:xfrm>
            <a:off x="4468955" y="4075491"/>
            <a:ext cx="2081370" cy="466289"/>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Rounded Rectangular Callout 58">
            <a:extLst>
              <a:ext uri="{FF2B5EF4-FFF2-40B4-BE49-F238E27FC236}">
                <a16:creationId xmlns:a16="http://schemas.microsoft.com/office/drawing/2014/main" id="{3D119C67-060A-8749-A34B-4E9B0FF894D7}"/>
              </a:ext>
            </a:extLst>
          </p:cNvPr>
          <p:cNvSpPr/>
          <p:nvPr/>
        </p:nvSpPr>
        <p:spPr>
          <a:xfrm>
            <a:off x="7105741" y="4317336"/>
            <a:ext cx="1523909" cy="448888"/>
          </a:xfrm>
          <a:prstGeom prst="wedgeRoundRectCallout">
            <a:avLst>
              <a:gd name="adj1" fmla="val -84319"/>
              <a:gd name="adj2" fmla="val -63066"/>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dirty="0">
                <a:solidFill>
                  <a:schemeClr val="bg1"/>
                </a:solidFill>
              </a:rPr>
              <a:t>Optimization</a:t>
            </a:r>
          </a:p>
        </p:txBody>
      </p:sp>
      <p:sp>
        <p:nvSpPr>
          <p:cNvPr id="35" name="Slide Number Placeholder 2">
            <a:extLst>
              <a:ext uri="{FF2B5EF4-FFF2-40B4-BE49-F238E27FC236}">
                <a16:creationId xmlns:a16="http://schemas.microsoft.com/office/drawing/2014/main" id="{26FD882C-9363-D64A-99A9-EB4BACF9C93E}"/>
              </a:ext>
            </a:extLst>
          </p:cNvPr>
          <p:cNvSpPr txBox="1">
            <a:spLocks/>
          </p:cNvSpPr>
          <p:nvPr/>
        </p:nvSpPr>
        <p:spPr>
          <a:xfrm>
            <a:off x="7940134" y="5749825"/>
            <a:ext cx="1203863" cy="207650"/>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solidFill>
                  <a:schemeClr val="bg1"/>
                </a:solidFill>
              </a:rPr>
              <a:t>13</a:t>
            </a:r>
          </a:p>
        </p:txBody>
      </p:sp>
    </p:spTree>
    <p:custDataLst>
      <p:tags r:id="rId1"/>
    </p:custDataLst>
    <p:extLst>
      <p:ext uri="{BB962C8B-B14F-4D97-AF65-F5344CB8AC3E}">
        <p14:creationId xmlns:p14="http://schemas.microsoft.com/office/powerpoint/2010/main" val="3443333049"/>
      </p:ext>
    </p:extLst>
  </p:cSld>
  <p:clrMapOvr>
    <a:masterClrMapping/>
  </p:clrMapOvr>
  <mc:AlternateContent xmlns:mc="http://schemas.openxmlformats.org/markup-compatibility/2006" xmlns:p14="http://schemas.microsoft.com/office/powerpoint/2010/main">
    <mc:Choice Requires="p14">
      <p:transition spd="slow" p14:dur="2000" advTm="71758"/>
    </mc:Choice>
    <mc:Fallback xmlns="">
      <p:transition spd="slow" advTm="71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35" presetClass="emph" presetSubtype="0" repeatCount="5000" fill="hold" grpId="1" nodeType="withEffect">
                                  <p:stCondLst>
                                    <p:cond delay="0"/>
                                  </p:stCondLst>
                                  <p:childTnLst>
                                    <p:anim calcmode="discrete" valueType="str">
                                      <p:cBhvr>
                                        <p:cTn id="8" dur="500" fill="hold"/>
                                        <p:tgtEl>
                                          <p:spTgt spid="57"/>
                                        </p:tgtEl>
                                        <p:attrNameLst>
                                          <p:attrName>style.visibility</p:attrName>
                                        </p:attrNameLst>
                                      </p:cBhvr>
                                      <p:tavLst>
                                        <p:tav tm="0">
                                          <p:val>
                                            <p:strVal val="hidden"/>
                                          </p:val>
                                        </p:tav>
                                        <p:tav tm="50000">
                                          <p:val>
                                            <p:strVal val="visible"/>
                                          </p:val>
                                        </p:tav>
                                      </p:tavLst>
                                    </p:anim>
                                  </p:childTnLst>
                                </p:cTn>
                              </p:par>
                              <p:par>
                                <p:cTn id="9" presetID="3" presetClass="entr" presetSubtype="10" fill="hold" grpId="0" nodeType="with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blinds(horizontal)">
                                      <p:cBhvr>
                                        <p:cTn id="1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7" grpId="1" animBg="1"/>
      <p:bldP spid="5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EC8B9DA5-BD81-BD4D-9CA4-DD0C67542391}"/>
              </a:ext>
            </a:extLst>
          </p:cNvPr>
          <p:cNvPicPr>
            <a:picLocks noChangeAspect="1"/>
          </p:cNvPicPr>
          <p:nvPr/>
        </p:nvPicPr>
        <p:blipFill>
          <a:blip r:embed="rId4"/>
          <a:stretch>
            <a:fillRect/>
          </a:stretch>
        </p:blipFill>
        <p:spPr>
          <a:xfrm>
            <a:off x="2084651" y="1965581"/>
            <a:ext cx="4819272" cy="3018333"/>
          </a:xfrm>
          <a:prstGeom prst="rect">
            <a:avLst/>
          </a:prstGeom>
        </p:spPr>
      </p:pic>
      <p:pic>
        <p:nvPicPr>
          <p:cNvPr id="7" name="Picture 6"/>
          <p:cNvPicPr>
            <a:picLocks noChangeAspect="1"/>
          </p:cNvPicPr>
          <p:nvPr/>
        </p:nvPicPr>
        <p:blipFill>
          <a:blip r:embed="rId5"/>
          <a:stretch>
            <a:fillRect/>
          </a:stretch>
        </p:blipFill>
        <p:spPr>
          <a:xfrm>
            <a:off x="0" y="5895975"/>
            <a:ext cx="9144000" cy="104775"/>
          </a:xfrm>
          <a:prstGeom prst="rect">
            <a:avLst/>
          </a:prstGeom>
        </p:spPr>
      </p:pic>
      <p:sp>
        <p:nvSpPr>
          <p:cNvPr id="3" name="Slide Number Placeholder 2"/>
          <p:cNvSpPr>
            <a:spLocks noGrp="1"/>
          </p:cNvSpPr>
          <p:nvPr>
            <p:ph type="sldNum" sz="quarter" idx="12"/>
          </p:nvPr>
        </p:nvSpPr>
        <p:spPr/>
        <p:txBody>
          <a:bodyPr/>
          <a:lstStyle/>
          <a:p>
            <a:fld id="{7E68A6A8-02F6-4A45-B5F3-DA7EE8BCB107}" type="slidenum">
              <a:rPr lang="en-US" smtClean="0">
                <a:solidFill>
                  <a:schemeClr val="tx1"/>
                </a:solidFill>
              </a:rPr>
              <a:t>14</a:t>
            </a:fld>
            <a:endParaRPr lang="en-US">
              <a:solidFill>
                <a:schemeClr val="tx1"/>
              </a:solidFill>
            </a:endParaRPr>
          </a:p>
        </p:txBody>
      </p:sp>
      <p:sp>
        <p:nvSpPr>
          <p:cNvPr id="24" name="TextBox 23"/>
          <p:cNvSpPr txBox="1"/>
          <p:nvPr/>
        </p:nvSpPr>
        <p:spPr>
          <a:xfrm>
            <a:off x="0" y="1798700"/>
            <a:ext cx="9007705" cy="553998"/>
          </a:xfrm>
          <a:prstGeom prst="rect">
            <a:avLst/>
          </a:prstGeom>
          <a:noFill/>
        </p:spPr>
        <p:txBody>
          <a:bodyPr wrap="square" rtlCol="0">
            <a:spAutoFit/>
          </a:bodyPr>
          <a:lstStyle/>
          <a:p>
            <a:pPr marL="428625" indent="-428625">
              <a:buFont typeface="Arial" charset="0"/>
              <a:buChar char="•"/>
            </a:pPr>
            <a:r>
              <a:rPr lang="en-US" sz="3000" dirty="0">
                <a:latin typeface="Arial" charset="0"/>
                <a:ea typeface="Arial" charset="0"/>
                <a:cs typeface="Arial" charset="0"/>
              </a:rPr>
              <a:t>Graph representation</a:t>
            </a:r>
            <a:endParaRPr lang="en-US" sz="2700" dirty="0">
              <a:latin typeface="Arial" charset="0"/>
              <a:ea typeface="Arial" charset="0"/>
              <a:cs typeface="Arial" charset="0"/>
            </a:endParaRPr>
          </a:p>
        </p:txBody>
      </p:sp>
      <p:sp>
        <p:nvSpPr>
          <p:cNvPr id="9" name="Rectangle 47">
            <a:extLst>
              <a:ext uri="{FF2B5EF4-FFF2-40B4-BE49-F238E27FC236}">
                <a16:creationId xmlns:a16="http://schemas.microsoft.com/office/drawing/2014/main" id="{6C35C729-83A2-4727-8EBD-7EA59FE02A27}"/>
              </a:ext>
            </a:extLst>
          </p:cNvPr>
          <p:cNvSpPr/>
          <p:nvPr/>
        </p:nvSpPr>
        <p:spPr>
          <a:xfrm>
            <a:off x="-21188" y="841494"/>
            <a:ext cx="9165188" cy="879614"/>
          </a:xfrm>
          <a:prstGeom prst="rect">
            <a:avLst/>
          </a:prstGeom>
          <a:solidFill>
            <a:srgbClr val="C0504D"/>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000" b="1" dirty="0">
                <a:latin typeface="Arial" panose="020B0604020202020204" pitchFamily="34" charset="0"/>
                <a:cs typeface="Arial" panose="020B0604020202020204" pitchFamily="34" charset="0"/>
              </a:rPr>
              <a:t>Rover: </a:t>
            </a:r>
            <a:r>
              <a:rPr lang="en-US" sz="3000" b="1" dirty="0" err="1">
                <a:latin typeface="Arial" panose="020B0604020202020204" pitchFamily="34" charset="0"/>
                <a:cs typeface="Arial" panose="020B0604020202020204" pitchFamily="34" charset="0"/>
              </a:rPr>
              <a:t>AoA</a:t>
            </a:r>
            <a:r>
              <a:rPr lang="en-US" sz="3000" b="1" dirty="0">
                <a:latin typeface="Arial" panose="020B0604020202020204" pitchFamily="34" charset="0"/>
                <a:cs typeface="Arial" panose="020B0604020202020204" pitchFamily="34" charset="0"/>
              </a:rPr>
              <a:t>-IMU SLAM</a:t>
            </a:r>
          </a:p>
        </p:txBody>
      </p:sp>
      <p:sp>
        <p:nvSpPr>
          <p:cNvPr id="5" name="Line Callout 1 4">
            <a:extLst>
              <a:ext uri="{FF2B5EF4-FFF2-40B4-BE49-F238E27FC236}">
                <a16:creationId xmlns:a16="http://schemas.microsoft.com/office/drawing/2014/main" id="{B3AAC503-8748-C042-A0C8-2C7375851E2D}"/>
              </a:ext>
            </a:extLst>
          </p:cNvPr>
          <p:cNvSpPr/>
          <p:nvPr/>
        </p:nvSpPr>
        <p:spPr>
          <a:xfrm>
            <a:off x="6832535" y="1986031"/>
            <a:ext cx="2050477" cy="687167"/>
          </a:xfrm>
          <a:prstGeom prst="borderCallout1">
            <a:avLst>
              <a:gd name="adj1" fmla="val 29721"/>
              <a:gd name="adj2" fmla="val -1087"/>
              <a:gd name="adj3" fmla="val 31204"/>
              <a:gd name="adj4" fmla="val -78970"/>
            </a:avLst>
          </a:prstGeom>
          <a:noFill/>
          <a:ln w="508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Hidden state: Backscatter location</a:t>
            </a:r>
          </a:p>
        </p:txBody>
      </p:sp>
      <p:sp>
        <p:nvSpPr>
          <p:cNvPr id="10" name="Line Callout 1 9">
            <a:extLst>
              <a:ext uri="{FF2B5EF4-FFF2-40B4-BE49-F238E27FC236}">
                <a16:creationId xmlns:a16="http://schemas.microsoft.com/office/drawing/2014/main" id="{35B503DC-3A9D-2045-8DFD-2B49435F4499}"/>
              </a:ext>
            </a:extLst>
          </p:cNvPr>
          <p:cNvSpPr/>
          <p:nvPr/>
        </p:nvSpPr>
        <p:spPr>
          <a:xfrm>
            <a:off x="6832535" y="2909109"/>
            <a:ext cx="1682815" cy="644059"/>
          </a:xfrm>
          <a:prstGeom prst="borderCallout1">
            <a:avLst>
              <a:gd name="adj1" fmla="val 29721"/>
              <a:gd name="adj2" fmla="val -1087"/>
              <a:gd name="adj3" fmla="val -13666"/>
              <a:gd name="adj4" fmla="val -66999"/>
            </a:avLst>
          </a:prstGeom>
          <a:solidFill>
            <a:srgbClr val="FF826A"/>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Observation: Backscatter </a:t>
            </a:r>
            <a:r>
              <a:rPr lang="en-US" dirty="0" err="1">
                <a:solidFill>
                  <a:srgbClr val="002060"/>
                </a:solidFill>
              </a:rPr>
              <a:t>AoA</a:t>
            </a:r>
            <a:endParaRPr lang="en-US" dirty="0">
              <a:solidFill>
                <a:srgbClr val="002060"/>
              </a:solidFill>
            </a:endParaRPr>
          </a:p>
        </p:txBody>
      </p:sp>
      <p:sp>
        <p:nvSpPr>
          <p:cNvPr id="12" name="Line Callout 1 11">
            <a:extLst>
              <a:ext uri="{FF2B5EF4-FFF2-40B4-BE49-F238E27FC236}">
                <a16:creationId xmlns:a16="http://schemas.microsoft.com/office/drawing/2014/main" id="{45C849D3-E730-0244-AD2E-87D11C526020}"/>
              </a:ext>
            </a:extLst>
          </p:cNvPr>
          <p:cNvSpPr/>
          <p:nvPr/>
        </p:nvSpPr>
        <p:spPr>
          <a:xfrm>
            <a:off x="124692" y="2351169"/>
            <a:ext cx="1902007" cy="644059"/>
          </a:xfrm>
          <a:prstGeom prst="borderCallout1">
            <a:avLst>
              <a:gd name="adj1" fmla="val 27406"/>
              <a:gd name="adj2" fmla="val 99198"/>
              <a:gd name="adj3" fmla="val 131544"/>
              <a:gd name="adj4" fmla="val 172277"/>
            </a:avLst>
          </a:prstGeom>
          <a:solidFill>
            <a:srgbClr val="FF826A"/>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Observation: IMU</a:t>
            </a:r>
          </a:p>
          <a:p>
            <a:pPr algn="ctr"/>
            <a:r>
              <a:rPr lang="en-US" dirty="0">
                <a:solidFill>
                  <a:srgbClr val="002060"/>
                </a:solidFill>
              </a:rPr>
              <a:t>odometry</a:t>
            </a:r>
          </a:p>
        </p:txBody>
      </p:sp>
      <p:sp>
        <p:nvSpPr>
          <p:cNvPr id="11" name="Line Callout 1 10">
            <a:extLst>
              <a:ext uri="{FF2B5EF4-FFF2-40B4-BE49-F238E27FC236}">
                <a16:creationId xmlns:a16="http://schemas.microsoft.com/office/drawing/2014/main" id="{FD8D90AE-84D9-C04B-B08F-C5B826902DF3}"/>
              </a:ext>
            </a:extLst>
          </p:cNvPr>
          <p:cNvSpPr/>
          <p:nvPr/>
        </p:nvSpPr>
        <p:spPr>
          <a:xfrm>
            <a:off x="452005" y="3532256"/>
            <a:ext cx="1574693" cy="644059"/>
          </a:xfrm>
          <a:prstGeom prst="borderCallout1">
            <a:avLst>
              <a:gd name="adj1" fmla="val 27406"/>
              <a:gd name="adj2" fmla="val 99198"/>
              <a:gd name="adj3" fmla="val -163"/>
              <a:gd name="adj4" fmla="val 148932"/>
            </a:avLst>
          </a:prstGeom>
          <a:noFill/>
          <a:ln w="508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Hidden state: Robot location</a:t>
            </a:r>
          </a:p>
        </p:txBody>
      </p:sp>
      <p:sp>
        <p:nvSpPr>
          <p:cNvPr id="42" name="Content Placeholder 2">
            <a:extLst>
              <a:ext uri="{FF2B5EF4-FFF2-40B4-BE49-F238E27FC236}">
                <a16:creationId xmlns:a16="http://schemas.microsoft.com/office/drawing/2014/main" id="{D30A0408-FD2E-B34F-88F4-04649940C8A6}"/>
              </a:ext>
            </a:extLst>
          </p:cNvPr>
          <p:cNvSpPr>
            <a:spLocks noGrp="1"/>
          </p:cNvSpPr>
          <p:nvPr/>
        </p:nvSpPr>
        <p:spPr>
          <a:xfrm>
            <a:off x="1247053" y="5027838"/>
            <a:ext cx="6596786" cy="356352"/>
          </a:xfrm>
          <a:prstGeom prst="rect">
            <a:avLst/>
          </a:prstGeom>
          <a:solidFill>
            <a:schemeClr val="tx1">
              <a:alpha val="61000"/>
            </a:schemeClr>
          </a:solidFill>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rgbClr val="FFFFFF"/>
                </a:solidFill>
                <a:latin typeface="Arial" panose="020B0604020202020204" pitchFamily="34" charset="0"/>
                <a:cs typeface="Arial" panose="020B0604020202020204" pitchFamily="34" charset="0"/>
              </a:rPr>
              <a:t>Full SLAM suffers from a large delay and computation cost</a:t>
            </a:r>
          </a:p>
        </p:txBody>
      </p:sp>
      <p:sp>
        <p:nvSpPr>
          <p:cNvPr id="43" name="Rectangle 42">
            <a:extLst>
              <a:ext uri="{FF2B5EF4-FFF2-40B4-BE49-F238E27FC236}">
                <a16:creationId xmlns:a16="http://schemas.microsoft.com/office/drawing/2014/main" id="{92424447-CD6C-8842-B4DD-46A70F4410EB}"/>
              </a:ext>
            </a:extLst>
          </p:cNvPr>
          <p:cNvSpPr/>
          <p:nvPr/>
        </p:nvSpPr>
        <p:spPr>
          <a:xfrm>
            <a:off x="2498694" y="2634163"/>
            <a:ext cx="3864214" cy="1669010"/>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Down Arrow 43">
            <a:extLst>
              <a:ext uri="{FF2B5EF4-FFF2-40B4-BE49-F238E27FC236}">
                <a16:creationId xmlns:a16="http://schemas.microsoft.com/office/drawing/2014/main" id="{F94FE52C-2A53-E64F-AD56-5D069B23F54C}"/>
              </a:ext>
            </a:extLst>
          </p:cNvPr>
          <p:cNvSpPr/>
          <p:nvPr/>
        </p:nvSpPr>
        <p:spPr>
          <a:xfrm>
            <a:off x="4444216" y="4512777"/>
            <a:ext cx="506896" cy="5105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Content Placeholder 2">
            <a:extLst>
              <a:ext uri="{FF2B5EF4-FFF2-40B4-BE49-F238E27FC236}">
                <a16:creationId xmlns:a16="http://schemas.microsoft.com/office/drawing/2014/main" id="{493CAC0D-D1EC-434F-B073-BF2360660267}"/>
              </a:ext>
            </a:extLst>
          </p:cNvPr>
          <p:cNvSpPr>
            <a:spLocks noGrp="1"/>
          </p:cNvSpPr>
          <p:nvPr/>
        </p:nvSpPr>
        <p:spPr>
          <a:xfrm>
            <a:off x="1080378" y="5023387"/>
            <a:ext cx="7620710" cy="392543"/>
          </a:xfrm>
          <a:prstGeom prst="rect">
            <a:avLst/>
          </a:prstGeom>
          <a:solidFill>
            <a:schemeClr val="tx1"/>
          </a:solidFill>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350" b="1" dirty="0">
                <a:solidFill>
                  <a:srgbClr val="FFFFFF"/>
                </a:solidFill>
                <a:latin typeface="Arial" panose="020B0604020202020204" pitchFamily="34" charset="0"/>
                <a:cs typeface="Arial" panose="020B0604020202020204" pitchFamily="34" charset="0"/>
              </a:rPr>
              <a:t>Sliding Window: Select the hidden states and observations in a fixed length of time window</a:t>
            </a:r>
          </a:p>
        </p:txBody>
      </p:sp>
      <p:sp>
        <p:nvSpPr>
          <p:cNvPr id="46" name="Rectangle 47">
            <a:extLst>
              <a:ext uri="{FF2B5EF4-FFF2-40B4-BE49-F238E27FC236}">
                <a16:creationId xmlns:a16="http://schemas.microsoft.com/office/drawing/2014/main" id="{B39D6BE6-CD11-994C-B4DA-54A99ACD18B6}"/>
              </a:ext>
            </a:extLst>
          </p:cNvPr>
          <p:cNvSpPr/>
          <p:nvPr/>
        </p:nvSpPr>
        <p:spPr>
          <a:xfrm>
            <a:off x="-10594" y="5455403"/>
            <a:ext cx="9165188" cy="588843"/>
          </a:xfrm>
          <a:prstGeom prst="rect">
            <a:avLst/>
          </a:prstGeom>
          <a:solidFill>
            <a:srgbClr val="00206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altLang="zh-CN" dirty="0">
                <a:latin typeface="Arial" panose="020B0604020202020204" pitchFamily="34" charset="0"/>
                <a:ea typeface="LiHei Pro Medium" charset="-120"/>
                <a:cs typeface="Arial" panose="020B0604020202020204" pitchFamily="34" charset="0"/>
              </a:rPr>
              <a:t>Localizing Backscatters by a Single Robot With Zero Start-up Cost</a:t>
            </a:r>
          </a:p>
          <a:p>
            <a:r>
              <a:rPr lang="en-US" sz="1350" b="1" dirty="0" err="1">
                <a:latin typeface="Arial" panose="020B0604020202020204" pitchFamily="34" charset="0"/>
                <a:ea typeface="LiHei Pro Medium" charset="-120"/>
                <a:cs typeface="Arial" panose="020B0604020202020204" pitchFamily="34" charset="0"/>
              </a:rPr>
              <a:t>Shengkai</a:t>
            </a:r>
            <a:r>
              <a:rPr lang="en-US" sz="1350" b="1" dirty="0">
                <a:latin typeface="Arial" panose="020B0604020202020204" pitchFamily="34" charset="0"/>
                <a:ea typeface="LiHei Pro Medium" charset="-120"/>
                <a:cs typeface="Arial" panose="020B0604020202020204" pitchFamily="34" charset="0"/>
              </a:rPr>
              <a:t> Zhang</a:t>
            </a:r>
            <a:r>
              <a:rPr lang="en-US" sz="1350" dirty="0">
                <a:latin typeface="Arial" panose="020B0604020202020204" pitchFamily="34" charset="0"/>
                <a:ea typeface="LiHei Pro Medium" charset="-120"/>
                <a:cs typeface="Arial" panose="020B0604020202020204" pitchFamily="34" charset="0"/>
              </a:rPr>
              <a:t>, Wei Wang, </a:t>
            </a:r>
            <a:r>
              <a:rPr lang="en-US" sz="1350" dirty="0" err="1">
                <a:latin typeface="Arial" panose="020B0604020202020204" pitchFamily="34" charset="0"/>
                <a:ea typeface="LiHei Pro Medium" charset="-120"/>
                <a:cs typeface="Arial" panose="020B0604020202020204" pitchFamily="34" charset="0"/>
              </a:rPr>
              <a:t>Sheyang</a:t>
            </a:r>
            <a:r>
              <a:rPr lang="en-US" sz="1350" dirty="0">
                <a:latin typeface="Arial" panose="020B0604020202020204" pitchFamily="34" charset="0"/>
                <a:ea typeface="LiHei Pro Medium" charset="-120"/>
                <a:cs typeface="Arial" panose="020B0604020202020204" pitchFamily="34" charset="0"/>
              </a:rPr>
              <a:t> Tang, Shi </a:t>
            </a:r>
            <a:r>
              <a:rPr lang="en-US" sz="1350" dirty="0" err="1">
                <a:latin typeface="Arial" panose="020B0604020202020204" pitchFamily="34" charset="0"/>
                <a:ea typeface="LiHei Pro Medium" charset="-120"/>
                <a:cs typeface="Arial" panose="020B0604020202020204" pitchFamily="34" charset="0"/>
              </a:rPr>
              <a:t>Jin</a:t>
            </a:r>
            <a:r>
              <a:rPr lang="en-US" sz="1350" dirty="0">
                <a:latin typeface="Arial" panose="020B0604020202020204" pitchFamily="34" charset="0"/>
                <a:ea typeface="LiHei Pro Medium" charset="-120"/>
                <a:cs typeface="Arial" panose="020B0604020202020204" pitchFamily="34" charset="0"/>
              </a:rPr>
              <a:t>, and Tao Jiang.</a:t>
            </a:r>
            <a:r>
              <a:rPr lang="en-US" sz="1350" baseline="30000" dirty="0">
                <a:latin typeface="Arial" panose="020B0604020202020204" pitchFamily="34" charset="0"/>
                <a:ea typeface="LiHei Pro Medium" charset="-120"/>
                <a:cs typeface="Arial" panose="020B0604020202020204" pitchFamily="34" charset="0"/>
              </a:rPr>
              <a:t> </a:t>
            </a:r>
            <a:r>
              <a:rPr lang="en-US" sz="1350" dirty="0">
                <a:latin typeface="Arial" panose="020B0604020202020204" pitchFamily="34" charset="0"/>
                <a:ea typeface="LiHei Pro Medium" charset="-120"/>
                <a:cs typeface="Arial" panose="020B0604020202020204" pitchFamily="34" charset="0"/>
              </a:rPr>
              <a:t>Huazhong University of Sci. &amp; Tech.</a:t>
            </a:r>
            <a:r>
              <a:rPr lang="en-US" sz="1350" baseline="30000" dirty="0">
                <a:latin typeface="Arial" panose="020B0604020202020204" pitchFamily="34" charset="0"/>
                <a:ea typeface="LiHei Pro Medium" charset="-120"/>
                <a:cs typeface="Arial" panose="020B0604020202020204" pitchFamily="34" charset="0"/>
              </a:rPr>
              <a:t> </a:t>
            </a:r>
            <a:endParaRPr lang="en-US" sz="1350" dirty="0">
              <a:latin typeface="Arial" panose="020B0604020202020204" pitchFamily="34" charset="0"/>
              <a:ea typeface="LiHei Pro Medium" charset="-120"/>
              <a:cs typeface="Arial" panose="020B0604020202020204" pitchFamily="34" charset="0"/>
            </a:endParaRPr>
          </a:p>
        </p:txBody>
      </p:sp>
      <mc:AlternateContent xmlns:mc="http://schemas.openxmlformats.org/markup-compatibility/2006">
        <mc:Choice xmlns:a14="http://schemas.microsoft.com/office/drawing/2010/main" Requires="a14">
          <p:sp>
            <p:nvSpPr>
              <p:cNvPr id="48" name="Content Placeholder 2">
                <a:extLst>
                  <a:ext uri="{FF2B5EF4-FFF2-40B4-BE49-F238E27FC236}">
                    <a16:creationId xmlns:a16="http://schemas.microsoft.com/office/drawing/2014/main" id="{DCAFC521-6677-3143-B72C-86D184AF8824}"/>
                  </a:ext>
                </a:extLst>
              </p:cNvPr>
              <p:cNvSpPr>
                <a:spLocks noGrp="1"/>
              </p:cNvSpPr>
              <p:nvPr/>
            </p:nvSpPr>
            <p:spPr>
              <a:xfrm>
                <a:off x="1054915" y="5032494"/>
                <a:ext cx="7344062" cy="392543"/>
              </a:xfrm>
              <a:prstGeom prst="rect">
                <a:avLst/>
              </a:prstGeom>
              <a:solidFill>
                <a:schemeClr val="tx1"/>
              </a:solidFill>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chemeClr val="bg1"/>
                    </a:solidFill>
                    <a:latin typeface="Arial" panose="020B0604020202020204" pitchFamily="34" charset="0"/>
                    <a:cs typeface="Arial" panose="020B0604020202020204" pitchFamily="34" charset="0"/>
                  </a:rPr>
                  <a:t>Sliding Window Formulation:     </a:t>
                </a:r>
                <a14:m>
                  <m:oMath xmlns:m="http://schemas.openxmlformats.org/officeDocument/2006/math">
                    <m:r>
                      <a:rPr lang="en-US" sz="1800" b="1" i="1">
                        <a:solidFill>
                          <a:schemeClr val="bg1"/>
                        </a:solidFill>
                        <a:latin typeface="Cambria Math" panose="02040503050406030204" pitchFamily="18" charset="0"/>
                      </a:rPr>
                      <m:t>𝑺</m:t>
                    </m:r>
                    <m:r>
                      <a:rPr lang="en-US" sz="1800" i="1">
                        <a:solidFill>
                          <a:schemeClr val="bg1"/>
                        </a:solidFill>
                        <a:latin typeface="Cambria Math" panose="02040503050406030204" pitchFamily="18" charset="0"/>
                      </a:rPr>
                      <m:t>=</m:t>
                    </m:r>
                    <m:sSup>
                      <m:sSupPr>
                        <m:ctrlPr>
                          <a:rPr lang="en-US" sz="1800" i="1">
                            <a:solidFill>
                              <a:schemeClr val="bg1"/>
                            </a:solidFill>
                            <a:latin typeface="Cambria Math" panose="02040503050406030204" pitchFamily="18" charset="0"/>
                          </a:rPr>
                        </m:ctrlPr>
                      </m:sSupPr>
                      <m:e>
                        <m:d>
                          <m:dPr>
                            <m:begChr m:val="["/>
                            <m:endChr m:val="]"/>
                            <m:ctrlPr>
                              <a:rPr lang="en-US" sz="1800" i="1">
                                <a:solidFill>
                                  <a:schemeClr val="bg1"/>
                                </a:solidFill>
                                <a:latin typeface="Cambria Math" panose="02040503050406030204" pitchFamily="18" charset="0"/>
                              </a:rPr>
                            </m:ctrlPr>
                          </m:dPr>
                          <m:e>
                            <m:sSub>
                              <m:sSubPr>
                                <m:ctrlPr>
                                  <a:rPr lang="en-US" sz="1800" i="1">
                                    <a:solidFill>
                                      <a:schemeClr val="bg1"/>
                                    </a:solidFill>
                                    <a:latin typeface="Cambria Math" panose="02040503050406030204" pitchFamily="18" charset="0"/>
                                  </a:rPr>
                                </m:ctrlPr>
                              </m:sSubPr>
                              <m:e>
                                <m:r>
                                  <a:rPr lang="en-US" sz="1800" b="1" i="1">
                                    <a:solidFill>
                                      <a:schemeClr val="bg1"/>
                                    </a:solidFill>
                                    <a:latin typeface="Cambria Math" panose="02040503050406030204" pitchFamily="18" charset="0"/>
                                  </a:rPr>
                                  <m:t>𝝁</m:t>
                                </m:r>
                              </m:e>
                              <m:sub>
                                <m:r>
                                  <a:rPr lang="en-US" sz="1800" i="1">
                                    <a:solidFill>
                                      <a:schemeClr val="bg1"/>
                                    </a:solidFill>
                                    <a:latin typeface="Cambria Math" panose="02040503050406030204" pitchFamily="18" charset="0"/>
                                  </a:rPr>
                                  <m:t>0</m:t>
                                </m:r>
                              </m:sub>
                            </m:sSub>
                            <m:r>
                              <a:rPr lang="en-US" sz="1800" i="1">
                                <a:solidFill>
                                  <a:schemeClr val="bg1"/>
                                </a:solidFill>
                                <a:latin typeface="Cambria Math" panose="02040503050406030204" pitchFamily="18" charset="0"/>
                              </a:rPr>
                              <m:t>, </m:t>
                            </m:r>
                            <m:sSub>
                              <m:sSubPr>
                                <m:ctrlPr>
                                  <a:rPr lang="en-US" sz="1800" i="1">
                                    <a:solidFill>
                                      <a:schemeClr val="bg1"/>
                                    </a:solidFill>
                                    <a:latin typeface="Cambria Math" panose="02040503050406030204" pitchFamily="18" charset="0"/>
                                  </a:rPr>
                                </m:ctrlPr>
                              </m:sSubPr>
                              <m:e>
                                <m:r>
                                  <a:rPr lang="en-US" sz="1800" b="1" i="1">
                                    <a:solidFill>
                                      <a:schemeClr val="bg1"/>
                                    </a:solidFill>
                                    <a:latin typeface="Cambria Math" panose="02040503050406030204" pitchFamily="18" charset="0"/>
                                  </a:rPr>
                                  <m:t>𝝁</m:t>
                                </m:r>
                              </m:e>
                              <m:sub>
                                <m:r>
                                  <a:rPr lang="en-US" sz="1800" i="1">
                                    <a:solidFill>
                                      <a:schemeClr val="bg1"/>
                                    </a:solidFill>
                                    <a:latin typeface="Cambria Math" panose="02040503050406030204" pitchFamily="18" charset="0"/>
                                  </a:rPr>
                                  <m:t>1</m:t>
                                </m:r>
                              </m:sub>
                            </m:sSub>
                            <m:r>
                              <a:rPr lang="en-US" sz="1800" i="1">
                                <a:solidFill>
                                  <a:schemeClr val="bg1"/>
                                </a:solidFill>
                                <a:latin typeface="Cambria Math" panose="02040503050406030204" pitchFamily="18" charset="0"/>
                              </a:rPr>
                              <m:t>, …, </m:t>
                            </m:r>
                            <m:sSub>
                              <m:sSubPr>
                                <m:ctrlPr>
                                  <a:rPr lang="en-US" sz="1800" i="1">
                                    <a:solidFill>
                                      <a:schemeClr val="bg1"/>
                                    </a:solidFill>
                                    <a:latin typeface="Cambria Math" panose="02040503050406030204" pitchFamily="18" charset="0"/>
                                  </a:rPr>
                                </m:ctrlPr>
                              </m:sSubPr>
                              <m:e>
                                <m:r>
                                  <a:rPr lang="en-US" sz="1800" b="1" i="1">
                                    <a:solidFill>
                                      <a:schemeClr val="bg1"/>
                                    </a:solidFill>
                                    <a:latin typeface="Cambria Math" panose="02040503050406030204" pitchFamily="18" charset="0"/>
                                  </a:rPr>
                                  <m:t>𝝁</m:t>
                                </m:r>
                              </m:e>
                              <m:sub>
                                <m:r>
                                  <a:rPr lang="en-US" sz="1800" i="1">
                                    <a:solidFill>
                                      <a:schemeClr val="bg1"/>
                                    </a:solidFill>
                                    <a:latin typeface="Cambria Math" panose="02040503050406030204" pitchFamily="18" charset="0"/>
                                  </a:rPr>
                                  <m:t>𝑛</m:t>
                                </m:r>
                                <m:r>
                                  <a:rPr lang="en-US" sz="1800" i="1">
                                    <a:solidFill>
                                      <a:schemeClr val="bg1"/>
                                    </a:solidFill>
                                    <a:latin typeface="Cambria Math" panose="02040503050406030204" pitchFamily="18" charset="0"/>
                                  </a:rPr>
                                  <m:t>−1</m:t>
                                </m:r>
                              </m:sub>
                            </m:sSub>
                            <m:r>
                              <a:rPr lang="en-US" sz="1800" i="1">
                                <a:solidFill>
                                  <a:schemeClr val="bg1"/>
                                </a:solidFill>
                                <a:latin typeface="Cambria Math" panose="02040503050406030204" pitchFamily="18" charset="0"/>
                              </a:rPr>
                              <m:t>, </m:t>
                            </m:r>
                            <m:sSub>
                              <m:sSubPr>
                                <m:ctrlPr>
                                  <a:rPr lang="en-US" sz="1800" i="1">
                                    <a:solidFill>
                                      <a:schemeClr val="bg1"/>
                                    </a:solidFill>
                                    <a:latin typeface="Cambria Math" panose="02040503050406030204" pitchFamily="18" charset="0"/>
                                  </a:rPr>
                                </m:ctrlPr>
                              </m:sSubPr>
                              <m:e>
                                <m:r>
                                  <a:rPr lang="en-US" sz="1800" b="1" i="1">
                                    <a:solidFill>
                                      <a:schemeClr val="bg1"/>
                                    </a:solidFill>
                                    <a:latin typeface="Cambria Math" panose="02040503050406030204" pitchFamily="18" charset="0"/>
                                  </a:rPr>
                                  <m:t>𝒃</m:t>
                                </m:r>
                              </m:e>
                              <m:sub>
                                <m:r>
                                  <a:rPr lang="en-US" sz="1800" i="1">
                                    <a:solidFill>
                                      <a:schemeClr val="bg1"/>
                                    </a:solidFill>
                                    <a:latin typeface="Cambria Math" panose="02040503050406030204" pitchFamily="18" charset="0"/>
                                  </a:rPr>
                                  <m:t>0</m:t>
                                </m:r>
                              </m:sub>
                            </m:sSub>
                            <m:r>
                              <a:rPr lang="en-US" sz="1800" i="1">
                                <a:solidFill>
                                  <a:schemeClr val="bg1"/>
                                </a:solidFill>
                                <a:latin typeface="Cambria Math" panose="02040503050406030204" pitchFamily="18" charset="0"/>
                              </a:rPr>
                              <m:t>, </m:t>
                            </m:r>
                            <m:sSub>
                              <m:sSubPr>
                                <m:ctrlPr>
                                  <a:rPr lang="en-US" sz="1800" i="1">
                                    <a:solidFill>
                                      <a:schemeClr val="bg1"/>
                                    </a:solidFill>
                                    <a:latin typeface="Cambria Math" panose="02040503050406030204" pitchFamily="18" charset="0"/>
                                  </a:rPr>
                                </m:ctrlPr>
                              </m:sSubPr>
                              <m:e>
                                <m:r>
                                  <a:rPr lang="en-US" sz="1800" b="1" i="1">
                                    <a:solidFill>
                                      <a:schemeClr val="bg1"/>
                                    </a:solidFill>
                                    <a:latin typeface="Cambria Math" panose="02040503050406030204" pitchFamily="18" charset="0"/>
                                  </a:rPr>
                                  <m:t>𝒃</m:t>
                                </m:r>
                              </m:e>
                              <m:sub>
                                <m:r>
                                  <a:rPr lang="en-US" sz="1800" i="1">
                                    <a:solidFill>
                                      <a:schemeClr val="bg1"/>
                                    </a:solidFill>
                                    <a:latin typeface="Cambria Math" panose="02040503050406030204" pitchFamily="18" charset="0"/>
                                  </a:rPr>
                                  <m:t>1</m:t>
                                </m:r>
                              </m:sub>
                            </m:sSub>
                            <m:r>
                              <a:rPr lang="en-US" sz="1800" i="1">
                                <a:solidFill>
                                  <a:schemeClr val="bg1"/>
                                </a:solidFill>
                                <a:latin typeface="Cambria Math" panose="02040503050406030204" pitchFamily="18" charset="0"/>
                              </a:rPr>
                              <m:t>, …, </m:t>
                            </m:r>
                            <m:sSub>
                              <m:sSubPr>
                                <m:ctrlPr>
                                  <a:rPr lang="en-US" sz="1800" i="1">
                                    <a:solidFill>
                                      <a:schemeClr val="bg1"/>
                                    </a:solidFill>
                                    <a:latin typeface="Cambria Math" panose="02040503050406030204" pitchFamily="18" charset="0"/>
                                  </a:rPr>
                                </m:ctrlPr>
                              </m:sSubPr>
                              <m:e>
                                <m:r>
                                  <a:rPr lang="en-US" sz="1800" b="1" i="1">
                                    <a:solidFill>
                                      <a:schemeClr val="bg1"/>
                                    </a:solidFill>
                                    <a:latin typeface="Cambria Math" panose="02040503050406030204" pitchFamily="18" charset="0"/>
                                  </a:rPr>
                                  <m:t>𝒃</m:t>
                                </m:r>
                              </m:e>
                              <m:sub>
                                <m:r>
                                  <a:rPr lang="en-US" sz="1800" i="1">
                                    <a:solidFill>
                                      <a:schemeClr val="bg1"/>
                                    </a:solidFill>
                                    <a:latin typeface="Cambria Math" panose="02040503050406030204" pitchFamily="18" charset="0"/>
                                  </a:rPr>
                                  <m:t>𝑚</m:t>
                                </m:r>
                                <m:r>
                                  <a:rPr lang="en-US" sz="1800" i="1">
                                    <a:solidFill>
                                      <a:schemeClr val="bg1"/>
                                    </a:solidFill>
                                    <a:latin typeface="Cambria Math" panose="02040503050406030204" pitchFamily="18" charset="0"/>
                                  </a:rPr>
                                  <m:t>−1</m:t>
                                </m:r>
                              </m:sub>
                            </m:sSub>
                          </m:e>
                        </m:d>
                      </m:e>
                      <m:sup>
                        <m:r>
                          <a:rPr lang="en-US" sz="1800" i="1">
                            <a:solidFill>
                              <a:schemeClr val="bg1"/>
                            </a:solidFill>
                            <a:latin typeface="Cambria Math" panose="02040503050406030204" pitchFamily="18" charset="0"/>
                          </a:rPr>
                          <m:t>𝑇</m:t>
                        </m:r>
                      </m:sup>
                    </m:sSup>
                  </m:oMath>
                </a14:m>
                <a:endParaRPr lang="en-US" sz="1800" dirty="0">
                  <a:solidFill>
                    <a:schemeClr val="bg1"/>
                  </a:solidFill>
                </a:endParaRPr>
              </a:p>
            </p:txBody>
          </p:sp>
        </mc:Choice>
        <mc:Fallback>
          <p:sp>
            <p:nvSpPr>
              <p:cNvPr id="48" name="Content Placeholder 2">
                <a:extLst>
                  <a:ext uri="{FF2B5EF4-FFF2-40B4-BE49-F238E27FC236}">
                    <a16:creationId xmlns:a16="http://schemas.microsoft.com/office/drawing/2014/main" id="{DCAFC521-6677-3143-B72C-86D184AF8824}"/>
                  </a:ext>
                </a:extLst>
              </p:cNvPr>
              <p:cNvSpPr>
                <a:spLocks noGrp="1" noRot="1" noChangeAspect="1" noMove="1" noResize="1" noEditPoints="1" noAdjustHandles="1" noChangeArrowheads="1" noChangeShapeType="1" noTextEdit="1"/>
              </p:cNvSpPr>
              <p:nvPr/>
            </p:nvSpPr>
            <p:spPr>
              <a:xfrm>
                <a:off x="1054915" y="5032494"/>
                <a:ext cx="7344062" cy="392543"/>
              </a:xfrm>
              <a:prstGeom prst="rect">
                <a:avLst/>
              </a:prstGeom>
              <a:blipFill>
                <a:blip r:embed="rId6"/>
                <a:stretch>
                  <a:fillRect l="-864" t="-12903" b="-12903"/>
                </a:stretch>
              </a:blipFill>
            </p:spPr>
            <p:txBody>
              <a:bodyPr/>
              <a:lstStyle/>
              <a:p>
                <a:r>
                  <a:rPr lang="en-US">
                    <a:noFill/>
                  </a:rPr>
                  <a:t> </a:t>
                </a:r>
              </a:p>
            </p:txBody>
          </p:sp>
        </mc:Fallback>
      </mc:AlternateContent>
      <p:sp>
        <p:nvSpPr>
          <p:cNvPr id="50" name="Slide Number Placeholder 2">
            <a:extLst>
              <a:ext uri="{FF2B5EF4-FFF2-40B4-BE49-F238E27FC236}">
                <a16:creationId xmlns:a16="http://schemas.microsoft.com/office/drawing/2014/main" id="{E9079DB8-4352-E440-8658-B7BDC2E447A8}"/>
              </a:ext>
            </a:extLst>
          </p:cNvPr>
          <p:cNvSpPr txBox="1">
            <a:spLocks/>
          </p:cNvSpPr>
          <p:nvPr/>
        </p:nvSpPr>
        <p:spPr>
          <a:xfrm>
            <a:off x="7940134" y="5749825"/>
            <a:ext cx="1203863" cy="207650"/>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solidFill>
                  <a:schemeClr val="bg1"/>
                </a:solidFill>
              </a:rPr>
              <a:t>14</a:t>
            </a:r>
          </a:p>
        </p:txBody>
      </p:sp>
      <p:sp>
        <p:nvSpPr>
          <p:cNvPr id="51" name="Rectangle 50">
            <a:extLst>
              <a:ext uri="{FF2B5EF4-FFF2-40B4-BE49-F238E27FC236}">
                <a16:creationId xmlns:a16="http://schemas.microsoft.com/office/drawing/2014/main" id="{D78E1D00-D9A9-4949-83A7-24A0303A7C6E}"/>
              </a:ext>
            </a:extLst>
          </p:cNvPr>
          <p:cNvSpPr/>
          <p:nvPr/>
        </p:nvSpPr>
        <p:spPr>
          <a:xfrm>
            <a:off x="5070238" y="5005270"/>
            <a:ext cx="1455567" cy="41314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52" name="Rectangle 51">
            <a:extLst>
              <a:ext uri="{FF2B5EF4-FFF2-40B4-BE49-F238E27FC236}">
                <a16:creationId xmlns:a16="http://schemas.microsoft.com/office/drawing/2014/main" id="{2766CB0F-E6AE-D645-AF80-B28243FCEE70}"/>
              </a:ext>
            </a:extLst>
          </p:cNvPr>
          <p:cNvSpPr/>
          <p:nvPr/>
        </p:nvSpPr>
        <p:spPr>
          <a:xfrm>
            <a:off x="6608055" y="5010169"/>
            <a:ext cx="1455567" cy="41314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Rounded Rectangular Callout 52">
            <a:extLst>
              <a:ext uri="{FF2B5EF4-FFF2-40B4-BE49-F238E27FC236}">
                <a16:creationId xmlns:a16="http://schemas.microsoft.com/office/drawing/2014/main" id="{94ADD207-576F-9243-97F1-BBD7B045632A}"/>
              </a:ext>
            </a:extLst>
          </p:cNvPr>
          <p:cNvSpPr/>
          <p:nvPr/>
        </p:nvSpPr>
        <p:spPr>
          <a:xfrm>
            <a:off x="6892857" y="4269952"/>
            <a:ext cx="1901962" cy="448888"/>
          </a:xfrm>
          <a:prstGeom prst="wedgeRoundRectCallout">
            <a:avLst>
              <a:gd name="adj1" fmla="val -87597"/>
              <a:gd name="adj2" fmla="val 107073"/>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dirty="0">
                <a:solidFill>
                  <a:schemeClr val="bg1"/>
                </a:solidFill>
              </a:rPr>
              <a:t>Robot’s locations </a:t>
            </a:r>
          </a:p>
        </p:txBody>
      </p:sp>
      <p:sp>
        <p:nvSpPr>
          <p:cNvPr id="54" name="Rounded Rectangular Callout 53">
            <a:extLst>
              <a:ext uri="{FF2B5EF4-FFF2-40B4-BE49-F238E27FC236}">
                <a16:creationId xmlns:a16="http://schemas.microsoft.com/office/drawing/2014/main" id="{957FEF60-BF87-6C44-A884-8DBB0492E3D9}"/>
              </a:ext>
            </a:extLst>
          </p:cNvPr>
          <p:cNvSpPr/>
          <p:nvPr/>
        </p:nvSpPr>
        <p:spPr>
          <a:xfrm>
            <a:off x="6420862" y="3854285"/>
            <a:ext cx="2521307" cy="448888"/>
          </a:xfrm>
          <a:prstGeom prst="wedgeRoundRectCallout">
            <a:avLst>
              <a:gd name="adj1" fmla="val -13584"/>
              <a:gd name="adj2" fmla="val 214712"/>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dirty="0">
                <a:solidFill>
                  <a:schemeClr val="bg1"/>
                </a:solidFill>
              </a:rPr>
              <a:t>Backscatters’ locations </a:t>
            </a:r>
          </a:p>
        </p:txBody>
      </p:sp>
    </p:spTree>
    <p:custDataLst>
      <p:tags r:id="rId1"/>
    </p:custDataLst>
    <p:extLst>
      <p:ext uri="{BB962C8B-B14F-4D97-AF65-F5344CB8AC3E}">
        <p14:creationId xmlns:p14="http://schemas.microsoft.com/office/powerpoint/2010/main" val="405094201"/>
      </p:ext>
    </p:extLst>
  </p:cSld>
  <p:clrMapOvr>
    <a:masterClrMapping/>
  </p:clrMapOvr>
  <mc:AlternateContent xmlns:mc="http://schemas.openxmlformats.org/markup-compatibility/2006" xmlns:p14="http://schemas.microsoft.com/office/powerpoint/2010/main">
    <mc:Choice Requires="p14">
      <p:transition spd="slow" p14:dur="2000" advTm="24079"/>
    </mc:Choice>
    <mc:Fallback xmlns="">
      <p:transition spd="slow" advTm="240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linds(horizont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blinds(horizontal)">
                                      <p:cBhvr>
                                        <p:cTn id="12" dur="500"/>
                                        <p:tgtEl>
                                          <p:spTgt spid="43"/>
                                        </p:tgtEl>
                                      </p:cBhvr>
                                    </p:animEffect>
                                  </p:childTnLst>
                                </p:cTn>
                              </p:par>
                              <p:par>
                                <p:cTn id="13" presetID="35" presetClass="emph" presetSubtype="0" repeatCount="5000" fill="hold" grpId="1" nodeType="withEffect">
                                  <p:stCondLst>
                                    <p:cond delay="0"/>
                                  </p:stCondLst>
                                  <p:childTnLst>
                                    <p:anim calcmode="discrete" valueType="str">
                                      <p:cBhvr>
                                        <p:cTn id="14" dur="500" fill="hold"/>
                                        <p:tgtEl>
                                          <p:spTgt spid="43"/>
                                        </p:tgtEl>
                                        <p:attrNameLst>
                                          <p:attrName>style.visibility</p:attrName>
                                        </p:attrNameLst>
                                      </p:cBhvr>
                                      <p:tavLst>
                                        <p:tav tm="0">
                                          <p:val>
                                            <p:strVal val="hidden"/>
                                          </p:val>
                                        </p:tav>
                                        <p:tav tm="50000">
                                          <p:val>
                                            <p:strVal val="visible"/>
                                          </p:val>
                                        </p:tav>
                                      </p:tavLst>
                                    </p:anim>
                                  </p:childTnLst>
                                </p:cTn>
                              </p:par>
                              <p:par>
                                <p:cTn id="15" presetID="3" presetClass="entr" presetSubtype="10" fill="hold" grpId="0" nodeType="withEffect">
                                  <p:stCondLst>
                                    <p:cond delay="2500"/>
                                  </p:stCondLst>
                                  <p:childTnLst>
                                    <p:set>
                                      <p:cBhvr>
                                        <p:cTn id="16" dur="1" fill="hold">
                                          <p:stCondLst>
                                            <p:cond delay="0"/>
                                          </p:stCondLst>
                                        </p:cTn>
                                        <p:tgtEl>
                                          <p:spTgt spid="44"/>
                                        </p:tgtEl>
                                        <p:attrNameLst>
                                          <p:attrName>style.visibility</p:attrName>
                                        </p:attrNameLst>
                                      </p:cBhvr>
                                      <p:to>
                                        <p:strVal val="visible"/>
                                      </p:to>
                                    </p:set>
                                    <p:animEffect transition="in" filter="blinds(horizontal)">
                                      <p:cBhvr>
                                        <p:cTn id="17" dur="500"/>
                                        <p:tgtEl>
                                          <p:spTgt spid="44"/>
                                        </p:tgtEl>
                                      </p:cBhvr>
                                    </p:animEffect>
                                  </p:childTnLst>
                                </p:cTn>
                              </p:par>
                              <p:par>
                                <p:cTn id="18" presetID="3" presetClass="entr" presetSubtype="10" fill="hold" grpId="0" nodeType="withEffect">
                                  <p:stCondLst>
                                    <p:cond delay="2500"/>
                                  </p:stCondLst>
                                  <p:childTnLst>
                                    <p:set>
                                      <p:cBhvr>
                                        <p:cTn id="19" dur="1" fill="hold">
                                          <p:stCondLst>
                                            <p:cond delay="0"/>
                                          </p:stCondLst>
                                        </p:cTn>
                                        <p:tgtEl>
                                          <p:spTgt spid="45"/>
                                        </p:tgtEl>
                                        <p:attrNameLst>
                                          <p:attrName>style.visibility</p:attrName>
                                        </p:attrNameLst>
                                      </p:cBhvr>
                                      <p:to>
                                        <p:strVal val="visible"/>
                                      </p:to>
                                    </p:set>
                                    <p:animEffect transition="in" filter="blinds(horizontal)">
                                      <p:cBhvr>
                                        <p:cTn id="20" dur="500"/>
                                        <p:tgtEl>
                                          <p:spTgt spid="45"/>
                                        </p:tgtEl>
                                      </p:cBhvr>
                                    </p:animEffect>
                                  </p:childTnLst>
                                </p:cTn>
                              </p:par>
                              <p:par>
                                <p:cTn id="21" presetID="3" presetClass="exit" presetSubtype="10" fill="hold" grpId="1" nodeType="withEffect">
                                  <p:stCondLst>
                                    <p:cond delay="2500"/>
                                  </p:stCondLst>
                                  <p:childTnLst>
                                    <p:animEffect transition="out" filter="blinds(horizontal)">
                                      <p:cBhvr>
                                        <p:cTn id="22" dur="500"/>
                                        <p:tgtEl>
                                          <p:spTgt spid="42"/>
                                        </p:tgtEl>
                                      </p:cBhvr>
                                    </p:animEffect>
                                    <p:set>
                                      <p:cBhvr>
                                        <p:cTn id="23" dur="1" fill="hold">
                                          <p:stCondLst>
                                            <p:cond delay="499"/>
                                          </p:stCondLst>
                                        </p:cTn>
                                        <p:tgtEl>
                                          <p:spTgt spid="4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 presetClass="exit" presetSubtype="10" fill="hold" grpId="1" nodeType="clickEffect">
                                  <p:stCondLst>
                                    <p:cond delay="0"/>
                                  </p:stCondLst>
                                  <p:childTnLst>
                                    <p:animEffect transition="out" filter="blinds(horizontal)">
                                      <p:cBhvr>
                                        <p:cTn id="27" dur="500"/>
                                        <p:tgtEl>
                                          <p:spTgt spid="45"/>
                                        </p:tgtEl>
                                      </p:cBhvr>
                                    </p:animEffect>
                                    <p:set>
                                      <p:cBhvr>
                                        <p:cTn id="28" dur="1" fill="hold">
                                          <p:stCondLst>
                                            <p:cond delay="499"/>
                                          </p:stCondLst>
                                        </p:cTn>
                                        <p:tgtEl>
                                          <p:spTgt spid="45"/>
                                        </p:tgtEl>
                                        <p:attrNameLst>
                                          <p:attrName>style.visibility</p:attrName>
                                        </p:attrNameLst>
                                      </p:cBhvr>
                                      <p:to>
                                        <p:strVal val="hidden"/>
                                      </p:to>
                                    </p:set>
                                  </p:childTnLst>
                                </p:cTn>
                              </p:par>
                              <p:par>
                                <p:cTn id="29" presetID="3" presetClass="entr" presetSubtype="10" fill="hold" grpId="0" nodeType="withEffect">
                                  <p:stCondLst>
                                    <p:cond delay="500"/>
                                  </p:stCondLst>
                                  <p:childTnLst>
                                    <p:set>
                                      <p:cBhvr>
                                        <p:cTn id="30" dur="1" fill="hold">
                                          <p:stCondLst>
                                            <p:cond delay="0"/>
                                          </p:stCondLst>
                                        </p:cTn>
                                        <p:tgtEl>
                                          <p:spTgt spid="48"/>
                                        </p:tgtEl>
                                        <p:attrNameLst>
                                          <p:attrName>style.visibility</p:attrName>
                                        </p:attrNameLst>
                                      </p:cBhvr>
                                      <p:to>
                                        <p:strVal val="visible"/>
                                      </p:to>
                                    </p:set>
                                    <p:animEffect transition="in" filter="blinds(horizontal)">
                                      <p:cBhvr>
                                        <p:cTn id="31" dur="500"/>
                                        <p:tgtEl>
                                          <p:spTgt spid="48"/>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blinds(horizontal)">
                                      <p:cBhvr>
                                        <p:cTn id="36" dur="500"/>
                                        <p:tgtEl>
                                          <p:spTgt spid="51"/>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blinds(horizontal)">
                                      <p:cBhvr>
                                        <p:cTn id="39" dur="500"/>
                                        <p:tgtEl>
                                          <p:spTgt spid="5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blinds(horizontal)">
                                      <p:cBhvr>
                                        <p:cTn id="44" dur="500"/>
                                        <p:tgtEl>
                                          <p:spTgt spid="52"/>
                                        </p:tgtEl>
                                      </p:cBhvr>
                                    </p:animEffect>
                                  </p:childTnLst>
                                </p:cTn>
                              </p:par>
                              <p:par>
                                <p:cTn id="45" presetID="3" presetClass="exit" presetSubtype="10" fill="hold" grpId="1" nodeType="withEffect">
                                  <p:stCondLst>
                                    <p:cond delay="0"/>
                                  </p:stCondLst>
                                  <p:childTnLst>
                                    <p:animEffect transition="out" filter="blinds(horizontal)">
                                      <p:cBhvr>
                                        <p:cTn id="46" dur="500"/>
                                        <p:tgtEl>
                                          <p:spTgt spid="51"/>
                                        </p:tgtEl>
                                      </p:cBhvr>
                                    </p:animEffect>
                                    <p:set>
                                      <p:cBhvr>
                                        <p:cTn id="47" dur="1" fill="hold">
                                          <p:stCondLst>
                                            <p:cond delay="499"/>
                                          </p:stCondLst>
                                        </p:cTn>
                                        <p:tgtEl>
                                          <p:spTgt spid="51"/>
                                        </p:tgtEl>
                                        <p:attrNameLst>
                                          <p:attrName>style.visibility</p:attrName>
                                        </p:attrNameLst>
                                      </p:cBhvr>
                                      <p:to>
                                        <p:strVal val="hidden"/>
                                      </p:to>
                                    </p:set>
                                  </p:childTnLst>
                                </p:cTn>
                              </p:par>
                              <p:par>
                                <p:cTn id="48" presetID="3" presetClass="exit" presetSubtype="10" fill="hold" grpId="1" nodeType="withEffect">
                                  <p:stCondLst>
                                    <p:cond delay="0"/>
                                  </p:stCondLst>
                                  <p:childTnLst>
                                    <p:animEffect transition="out" filter="blinds(horizontal)">
                                      <p:cBhvr>
                                        <p:cTn id="49" dur="500"/>
                                        <p:tgtEl>
                                          <p:spTgt spid="53"/>
                                        </p:tgtEl>
                                      </p:cBhvr>
                                    </p:animEffect>
                                    <p:set>
                                      <p:cBhvr>
                                        <p:cTn id="50" dur="1" fill="hold">
                                          <p:stCondLst>
                                            <p:cond delay="499"/>
                                          </p:stCondLst>
                                        </p:cTn>
                                        <p:tgtEl>
                                          <p:spTgt spid="53"/>
                                        </p:tgtEl>
                                        <p:attrNameLst>
                                          <p:attrName>style.visibility</p:attrName>
                                        </p:attrNameLst>
                                      </p:cBhvr>
                                      <p:to>
                                        <p:strVal val="hidden"/>
                                      </p:to>
                                    </p:set>
                                  </p:childTnLst>
                                </p:cTn>
                              </p:par>
                              <p:par>
                                <p:cTn id="51" presetID="3" presetClass="entr" presetSubtype="10"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blinds(horizontal)">
                                      <p:cBhvr>
                                        <p:cTn id="5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3" grpId="0" animBg="1"/>
      <p:bldP spid="43" grpId="1" animBg="1"/>
      <p:bldP spid="44" grpId="0" animBg="1"/>
      <p:bldP spid="45" grpId="0" animBg="1"/>
      <p:bldP spid="45" grpId="1" animBg="1"/>
      <p:bldP spid="48" grpId="0" animBg="1"/>
      <p:bldP spid="51" grpId="0" animBg="1"/>
      <p:bldP spid="51" grpId="1" animBg="1"/>
      <p:bldP spid="52" grpId="0" animBg="1"/>
      <p:bldP spid="53" grpId="0" animBg="1"/>
      <p:bldP spid="53" grpId="1" animBg="1"/>
      <p:bldP spid="5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0" y="5895975"/>
            <a:ext cx="9144000" cy="104775"/>
          </a:xfrm>
          <a:prstGeom prst="rect">
            <a:avLst/>
          </a:prstGeom>
        </p:spPr>
      </p:pic>
      <p:sp>
        <p:nvSpPr>
          <p:cNvPr id="3" name="Slide Number Placeholder 2"/>
          <p:cNvSpPr>
            <a:spLocks noGrp="1"/>
          </p:cNvSpPr>
          <p:nvPr>
            <p:ph type="sldNum" sz="quarter" idx="12"/>
          </p:nvPr>
        </p:nvSpPr>
        <p:spPr/>
        <p:txBody>
          <a:bodyPr/>
          <a:lstStyle/>
          <a:p>
            <a:fld id="{7E68A6A8-02F6-4A45-B5F3-DA7EE8BCB107}" type="slidenum">
              <a:rPr lang="en-US" smtClean="0">
                <a:solidFill>
                  <a:schemeClr val="tx1"/>
                </a:solidFill>
              </a:rPr>
              <a:t>15</a:t>
            </a:fld>
            <a:endParaRPr lang="en-US">
              <a:solidFill>
                <a:schemeClr val="tx1"/>
              </a:solidFill>
            </a:endParaRPr>
          </a:p>
        </p:txBody>
      </p:sp>
      <p:sp>
        <p:nvSpPr>
          <p:cNvPr id="24" name="TextBox 23"/>
          <p:cNvSpPr txBox="1"/>
          <p:nvPr/>
        </p:nvSpPr>
        <p:spPr>
          <a:xfrm>
            <a:off x="0" y="1798700"/>
            <a:ext cx="9007705" cy="553998"/>
          </a:xfrm>
          <a:prstGeom prst="rect">
            <a:avLst/>
          </a:prstGeom>
          <a:noFill/>
        </p:spPr>
        <p:txBody>
          <a:bodyPr wrap="square" rtlCol="0">
            <a:spAutoFit/>
          </a:bodyPr>
          <a:lstStyle/>
          <a:p>
            <a:pPr marL="428625" indent="-428625">
              <a:buFont typeface="Arial" charset="0"/>
              <a:buChar char="•"/>
            </a:pPr>
            <a:r>
              <a:rPr lang="en-US" sz="3000" dirty="0">
                <a:latin typeface="Arial" charset="0"/>
                <a:ea typeface="Arial" charset="0"/>
                <a:cs typeface="Arial" charset="0"/>
              </a:rPr>
              <a:t>Problem formulation</a:t>
            </a:r>
            <a:endParaRPr lang="en-US" sz="2700" dirty="0">
              <a:latin typeface="Arial" charset="0"/>
              <a:ea typeface="Arial" charset="0"/>
              <a:cs typeface="Arial" charset="0"/>
            </a:endParaRPr>
          </a:p>
        </p:txBody>
      </p:sp>
      <p:sp>
        <p:nvSpPr>
          <p:cNvPr id="9" name="Rectangle 47">
            <a:extLst>
              <a:ext uri="{FF2B5EF4-FFF2-40B4-BE49-F238E27FC236}">
                <a16:creationId xmlns:a16="http://schemas.microsoft.com/office/drawing/2014/main" id="{6C35C729-83A2-4727-8EBD-7EA59FE02A27}"/>
              </a:ext>
            </a:extLst>
          </p:cNvPr>
          <p:cNvSpPr/>
          <p:nvPr/>
        </p:nvSpPr>
        <p:spPr>
          <a:xfrm>
            <a:off x="-21188" y="841494"/>
            <a:ext cx="9165188" cy="879614"/>
          </a:xfrm>
          <a:prstGeom prst="rect">
            <a:avLst/>
          </a:prstGeom>
          <a:solidFill>
            <a:srgbClr val="C0504D"/>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000" b="1" dirty="0">
                <a:latin typeface="Arial" panose="020B0604020202020204" pitchFamily="34" charset="0"/>
                <a:cs typeface="Arial" panose="020B0604020202020204" pitchFamily="34" charset="0"/>
              </a:rPr>
              <a:t>Rover: </a:t>
            </a:r>
            <a:r>
              <a:rPr lang="en-US" sz="3000" b="1" dirty="0" err="1">
                <a:latin typeface="Arial" panose="020B0604020202020204" pitchFamily="34" charset="0"/>
                <a:cs typeface="Arial" panose="020B0604020202020204" pitchFamily="34" charset="0"/>
              </a:rPr>
              <a:t>AoA</a:t>
            </a:r>
            <a:r>
              <a:rPr lang="en-US" sz="3000" b="1" dirty="0">
                <a:latin typeface="Arial" panose="020B0604020202020204" pitchFamily="34" charset="0"/>
                <a:cs typeface="Arial" panose="020B0604020202020204" pitchFamily="34" charset="0"/>
              </a:rPr>
              <a:t>-IMU SLAM</a:t>
            </a:r>
          </a:p>
        </p:txBody>
      </p:sp>
      <p:sp>
        <p:nvSpPr>
          <p:cNvPr id="46" name="Rectangle 47">
            <a:extLst>
              <a:ext uri="{FF2B5EF4-FFF2-40B4-BE49-F238E27FC236}">
                <a16:creationId xmlns:a16="http://schemas.microsoft.com/office/drawing/2014/main" id="{B39D6BE6-CD11-994C-B4DA-54A99ACD18B6}"/>
              </a:ext>
            </a:extLst>
          </p:cNvPr>
          <p:cNvSpPr/>
          <p:nvPr/>
        </p:nvSpPr>
        <p:spPr>
          <a:xfrm>
            <a:off x="-10594" y="5455403"/>
            <a:ext cx="9165188" cy="588843"/>
          </a:xfrm>
          <a:prstGeom prst="rect">
            <a:avLst/>
          </a:prstGeom>
          <a:solidFill>
            <a:srgbClr val="00206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altLang="zh-CN" dirty="0">
                <a:latin typeface="Arial" panose="020B0604020202020204" pitchFamily="34" charset="0"/>
                <a:ea typeface="LiHei Pro Medium" charset="-120"/>
                <a:cs typeface="Arial" panose="020B0604020202020204" pitchFamily="34" charset="0"/>
              </a:rPr>
              <a:t>Localizing Backscatters by a Single Robot With Zero Start-up Cost</a:t>
            </a:r>
          </a:p>
          <a:p>
            <a:r>
              <a:rPr lang="en-US" sz="1350" b="1" dirty="0" err="1">
                <a:latin typeface="Arial" panose="020B0604020202020204" pitchFamily="34" charset="0"/>
                <a:ea typeface="LiHei Pro Medium" charset="-120"/>
                <a:cs typeface="Arial" panose="020B0604020202020204" pitchFamily="34" charset="0"/>
              </a:rPr>
              <a:t>Shengkai</a:t>
            </a:r>
            <a:r>
              <a:rPr lang="en-US" sz="1350" b="1" dirty="0">
                <a:latin typeface="Arial" panose="020B0604020202020204" pitchFamily="34" charset="0"/>
                <a:ea typeface="LiHei Pro Medium" charset="-120"/>
                <a:cs typeface="Arial" panose="020B0604020202020204" pitchFamily="34" charset="0"/>
              </a:rPr>
              <a:t> Zhang</a:t>
            </a:r>
            <a:r>
              <a:rPr lang="en-US" sz="1350" dirty="0">
                <a:latin typeface="Arial" panose="020B0604020202020204" pitchFamily="34" charset="0"/>
                <a:ea typeface="LiHei Pro Medium" charset="-120"/>
                <a:cs typeface="Arial" panose="020B0604020202020204" pitchFamily="34" charset="0"/>
              </a:rPr>
              <a:t>, Wei Wang, </a:t>
            </a:r>
            <a:r>
              <a:rPr lang="en-US" sz="1350" dirty="0" err="1">
                <a:latin typeface="Arial" panose="020B0604020202020204" pitchFamily="34" charset="0"/>
                <a:ea typeface="LiHei Pro Medium" charset="-120"/>
                <a:cs typeface="Arial" panose="020B0604020202020204" pitchFamily="34" charset="0"/>
              </a:rPr>
              <a:t>Sheyang</a:t>
            </a:r>
            <a:r>
              <a:rPr lang="en-US" sz="1350" dirty="0">
                <a:latin typeface="Arial" panose="020B0604020202020204" pitchFamily="34" charset="0"/>
                <a:ea typeface="LiHei Pro Medium" charset="-120"/>
                <a:cs typeface="Arial" panose="020B0604020202020204" pitchFamily="34" charset="0"/>
              </a:rPr>
              <a:t> Tang, Shi </a:t>
            </a:r>
            <a:r>
              <a:rPr lang="en-US" sz="1350" dirty="0" err="1">
                <a:latin typeface="Arial" panose="020B0604020202020204" pitchFamily="34" charset="0"/>
                <a:ea typeface="LiHei Pro Medium" charset="-120"/>
                <a:cs typeface="Arial" panose="020B0604020202020204" pitchFamily="34" charset="0"/>
              </a:rPr>
              <a:t>Jin</a:t>
            </a:r>
            <a:r>
              <a:rPr lang="en-US" sz="1350" dirty="0">
                <a:latin typeface="Arial" panose="020B0604020202020204" pitchFamily="34" charset="0"/>
                <a:ea typeface="LiHei Pro Medium" charset="-120"/>
                <a:cs typeface="Arial" panose="020B0604020202020204" pitchFamily="34" charset="0"/>
              </a:rPr>
              <a:t>, and Tao Jiang.</a:t>
            </a:r>
            <a:r>
              <a:rPr lang="en-US" sz="1350" baseline="30000" dirty="0">
                <a:latin typeface="Arial" panose="020B0604020202020204" pitchFamily="34" charset="0"/>
                <a:ea typeface="LiHei Pro Medium" charset="-120"/>
                <a:cs typeface="Arial" panose="020B0604020202020204" pitchFamily="34" charset="0"/>
              </a:rPr>
              <a:t> </a:t>
            </a:r>
            <a:r>
              <a:rPr lang="en-US" sz="1350" dirty="0">
                <a:latin typeface="Arial" panose="020B0604020202020204" pitchFamily="34" charset="0"/>
                <a:ea typeface="LiHei Pro Medium" charset="-120"/>
                <a:cs typeface="Arial" panose="020B0604020202020204" pitchFamily="34" charset="0"/>
              </a:rPr>
              <a:t>Huazhong University of Sci. &amp; Tech.</a:t>
            </a:r>
            <a:r>
              <a:rPr lang="en-US" sz="1350" baseline="30000" dirty="0">
                <a:latin typeface="Arial" panose="020B0604020202020204" pitchFamily="34" charset="0"/>
                <a:ea typeface="LiHei Pro Medium" charset="-120"/>
                <a:cs typeface="Arial" panose="020B0604020202020204" pitchFamily="34" charset="0"/>
              </a:rPr>
              <a:t> </a:t>
            </a:r>
            <a:endParaRPr lang="en-US" sz="1350" dirty="0">
              <a:latin typeface="Arial" panose="020B0604020202020204" pitchFamily="34" charset="0"/>
              <a:ea typeface="LiHei Pro Medium" charset="-120"/>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a:extLst>
                  <a:ext uri="{FF2B5EF4-FFF2-40B4-BE49-F238E27FC236}">
                    <a16:creationId xmlns:a16="http://schemas.microsoft.com/office/drawing/2014/main" id="{6D585E8E-9092-D745-A928-C97F83EA3BF4}"/>
                  </a:ext>
                </a:extLst>
              </p:cNvPr>
              <p:cNvSpPr/>
              <p:nvPr/>
            </p:nvSpPr>
            <p:spPr>
              <a:xfrm>
                <a:off x="2730658" y="2416412"/>
                <a:ext cx="4301755" cy="3924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50" b="1" i="1">
                          <a:latin typeface="Cambria Math" panose="02040503050406030204" pitchFamily="18" charset="0"/>
                        </a:rPr>
                        <m:t>𝑺</m:t>
                      </m:r>
                      <m:r>
                        <a:rPr lang="en-US" sz="1950" i="1">
                          <a:latin typeface="Cambria Math" panose="02040503050406030204" pitchFamily="18" charset="0"/>
                        </a:rPr>
                        <m:t>=</m:t>
                      </m:r>
                      <m:sSup>
                        <m:sSupPr>
                          <m:ctrlPr>
                            <a:rPr lang="en-US" sz="1950" i="1">
                              <a:latin typeface="Cambria Math" panose="02040503050406030204" pitchFamily="18" charset="0"/>
                            </a:rPr>
                          </m:ctrlPr>
                        </m:sSupPr>
                        <m:e>
                          <m:d>
                            <m:dPr>
                              <m:begChr m:val="["/>
                              <m:endChr m:val="]"/>
                              <m:ctrlPr>
                                <a:rPr lang="en-US" sz="1950" i="1">
                                  <a:latin typeface="Cambria Math" panose="02040503050406030204" pitchFamily="18" charset="0"/>
                                </a:rPr>
                              </m:ctrlPr>
                            </m:dPr>
                            <m:e>
                              <m:sSub>
                                <m:sSubPr>
                                  <m:ctrlPr>
                                    <a:rPr lang="en-US" sz="1950" i="1">
                                      <a:latin typeface="Cambria Math" panose="02040503050406030204" pitchFamily="18" charset="0"/>
                                    </a:rPr>
                                  </m:ctrlPr>
                                </m:sSubPr>
                                <m:e>
                                  <m:r>
                                    <a:rPr lang="en-US" sz="1950" b="1" i="1">
                                      <a:latin typeface="Cambria Math" panose="02040503050406030204" pitchFamily="18" charset="0"/>
                                    </a:rPr>
                                    <m:t>𝝁</m:t>
                                  </m:r>
                                </m:e>
                                <m:sub>
                                  <m:r>
                                    <a:rPr lang="en-US" sz="1950" i="1">
                                      <a:latin typeface="Cambria Math" panose="02040503050406030204" pitchFamily="18" charset="0"/>
                                    </a:rPr>
                                    <m:t>0</m:t>
                                  </m:r>
                                </m:sub>
                              </m:sSub>
                              <m:r>
                                <a:rPr lang="en-US" sz="1950" i="1">
                                  <a:latin typeface="Cambria Math" panose="02040503050406030204" pitchFamily="18" charset="0"/>
                                </a:rPr>
                                <m:t>, </m:t>
                              </m:r>
                              <m:sSub>
                                <m:sSubPr>
                                  <m:ctrlPr>
                                    <a:rPr lang="en-US" sz="1950" i="1">
                                      <a:latin typeface="Cambria Math" panose="02040503050406030204" pitchFamily="18" charset="0"/>
                                    </a:rPr>
                                  </m:ctrlPr>
                                </m:sSubPr>
                                <m:e>
                                  <m:r>
                                    <a:rPr lang="en-US" sz="1950" b="1" i="1">
                                      <a:latin typeface="Cambria Math" panose="02040503050406030204" pitchFamily="18" charset="0"/>
                                    </a:rPr>
                                    <m:t>𝝁</m:t>
                                  </m:r>
                                </m:e>
                                <m:sub>
                                  <m:r>
                                    <a:rPr lang="en-US" sz="1950" i="1">
                                      <a:latin typeface="Cambria Math" panose="02040503050406030204" pitchFamily="18" charset="0"/>
                                    </a:rPr>
                                    <m:t>1</m:t>
                                  </m:r>
                                </m:sub>
                              </m:sSub>
                              <m:r>
                                <a:rPr lang="en-US" sz="1950" i="1">
                                  <a:latin typeface="Cambria Math" panose="02040503050406030204" pitchFamily="18" charset="0"/>
                                </a:rPr>
                                <m:t>, …, </m:t>
                              </m:r>
                              <m:sSub>
                                <m:sSubPr>
                                  <m:ctrlPr>
                                    <a:rPr lang="en-US" sz="1950" i="1">
                                      <a:latin typeface="Cambria Math" panose="02040503050406030204" pitchFamily="18" charset="0"/>
                                    </a:rPr>
                                  </m:ctrlPr>
                                </m:sSubPr>
                                <m:e>
                                  <m:r>
                                    <a:rPr lang="en-US" sz="1950" b="1" i="1">
                                      <a:latin typeface="Cambria Math" panose="02040503050406030204" pitchFamily="18" charset="0"/>
                                    </a:rPr>
                                    <m:t>𝝁</m:t>
                                  </m:r>
                                </m:e>
                                <m:sub>
                                  <m:r>
                                    <a:rPr lang="en-US" sz="1950" i="1">
                                      <a:latin typeface="Cambria Math" panose="02040503050406030204" pitchFamily="18" charset="0"/>
                                    </a:rPr>
                                    <m:t>𝑛</m:t>
                                  </m:r>
                                  <m:r>
                                    <a:rPr lang="en-US" sz="1950" i="1">
                                      <a:latin typeface="Cambria Math" panose="02040503050406030204" pitchFamily="18" charset="0"/>
                                    </a:rPr>
                                    <m:t>−1</m:t>
                                  </m:r>
                                </m:sub>
                              </m:sSub>
                              <m:r>
                                <a:rPr lang="en-US" sz="1950" i="1">
                                  <a:latin typeface="Cambria Math" panose="02040503050406030204" pitchFamily="18" charset="0"/>
                                </a:rPr>
                                <m:t>, </m:t>
                              </m:r>
                              <m:sSub>
                                <m:sSubPr>
                                  <m:ctrlPr>
                                    <a:rPr lang="en-US" sz="1950" i="1">
                                      <a:latin typeface="Cambria Math" panose="02040503050406030204" pitchFamily="18" charset="0"/>
                                    </a:rPr>
                                  </m:ctrlPr>
                                </m:sSubPr>
                                <m:e>
                                  <m:r>
                                    <a:rPr lang="en-US" sz="1950" b="1" i="1">
                                      <a:latin typeface="Cambria Math" panose="02040503050406030204" pitchFamily="18" charset="0"/>
                                    </a:rPr>
                                    <m:t>𝒃</m:t>
                                  </m:r>
                                </m:e>
                                <m:sub>
                                  <m:r>
                                    <a:rPr lang="en-US" sz="1950" i="1">
                                      <a:latin typeface="Cambria Math" panose="02040503050406030204" pitchFamily="18" charset="0"/>
                                    </a:rPr>
                                    <m:t>0</m:t>
                                  </m:r>
                                </m:sub>
                              </m:sSub>
                              <m:r>
                                <a:rPr lang="en-US" sz="1950" i="1">
                                  <a:latin typeface="Cambria Math" panose="02040503050406030204" pitchFamily="18" charset="0"/>
                                </a:rPr>
                                <m:t>, </m:t>
                              </m:r>
                              <m:sSub>
                                <m:sSubPr>
                                  <m:ctrlPr>
                                    <a:rPr lang="en-US" sz="1950" i="1">
                                      <a:latin typeface="Cambria Math" panose="02040503050406030204" pitchFamily="18" charset="0"/>
                                    </a:rPr>
                                  </m:ctrlPr>
                                </m:sSubPr>
                                <m:e>
                                  <m:r>
                                    <a:rPr lang="en-US" sz="1950" b="1" i="1">
                                      <a:latin typeface="Cambria Math" panose="02040503050406030204" pitchFamily="18" charset="0"/>
                                    </a:rPr>
                                    <m:t>𝒃</m:t>
                                  </m:r>
                                </m:e>
                                <m:sub>
                                  <m:r>
                                    <a:rPr lang="en-US" sz="1950" i="1">
                                      <a:latin typeface="Cambria Math" panose="02040503050406030204" pitchFamily="18" charset="0"/>
                                    </a:rPr>
                                    <m:t>1</m:t>
                                  </m:r>
                                </m:sub>
                              </m:sSub>
                              <m:r>
                                <a:rPr lang="en-US" sz="1950" i="1">
                                  <a:latin typeface="Cambria Math" panose="02040503050406030204" pitchFamily="18" charset="0"/>
                                </a:rPr>
                                <m:t>, …, </m:t>
                              </m:r>
                              <m:sSub>
                                <m:sSubPr>
                                  <m:ctrlPr>
                                    <a:rPr lang="en-US" sz="1950" i="1">
                                      <a:latin typeface="Cambria Math" panose="02040503050406030204" pitchFamily="18" charset="0"/>
                                    </a:rPr>
                                  </m:ctrlPr>
                                </m:sSubPr>
                                <m:e>
                                  <m:r>
                                    <a:rPr lang="en-US" sz="1950" b="1" i="1">
                                      <a:latin typeface="Cambria Math" panose="02040503050406030204" pitchFamily="18" charset="0"/>
                                    </a:rPr>
                                    <m:t>𝒃</m:t>
                                  </m:r>
                                </m:e>
                                <m:sub>
                                  <m:r>
                                    <a:rPr lang="en-US" sz="1950" i="1">
                                      <a:latin typeface="Cambria Math" panose="02040503050406030204" pitchFamily="18" charset="0"/>
                                    </a:rPr>
                                    <m:t>𝑚</m:t>
                                  </m:r>
                                  <m:r>
                                    <a:rPr lang="en-US" sz="1950" i="1">
                                      <a:latin typeface="Cambria Math" panose="02040503050406030204" pitchFamily="18" charset="0"/>
                                    </a:rPr>
                                    <m:t>−1</m:t>
                                  </m:r>
                                </m:sub>
                              </m:sSub>
                            </m:e>
                          </m:d>
                        </m:e>
                        <m:sup>
                          <m:r>
                            <a:rPr lang="en-US" sz="1950" i="1">
                              <a:latin typeface="Cambria Math" panose="02040503050406030204" pitchFamily="18" charset="0"/>
                            </a:rPr>
                            <m:t>𝑇</m:t>
                          </m:r>
                        </m:sup>
                      </m:sSup>
                    </m:oMath>
                  </m:oMathPara>
                </a14:m>
                <a:endParaRPr lang="en-US" sz="1950" dirty="0"/>
              </a:p>
            </p:txBody>
          </p:sp>
        </mc:Choice>
        <mc:Fallback>
          <p:sp>
            <p:nvSpPr>
              <p:cNvPr id="6" name="Rectangle 5">
                <a:extLst>
                  <a:ext uri="{FF2B5EF4-FFF2-40B4-BE49-F238E27FC236}">
                    <a16:creationId xmlns:a16="http://schemas.microsoft.com/office/drawing/2014/main" id="{6D585E8E-9092-D745-A928-C97F83EA3BF4}"/>
                  </a:ext>
                </a:extLst>
              </p:cNvPr>
              <p:cNvSpPr>
                <a:spLocks noRot="1" noChangeAspect="1" noMove="1" noResize="1" noEditPoints="1" noAdjustHandles="1" noChangeArrowheads="1" noChangeShapeType="1" noTextEdit="1"/>
              </p:cNvSpPr>
              <p:nvPr/>
            </p:nvSpPr>
            <p:spPr>
              <a:xfrm>
                <a:off x="2730658" y="2416412"/>
                <a:ext cx="4301755" cy="392415"/>
              </a:xfrm>
              <a:prstGeom prst="rect">
                <a:avLst/>
              </a:prstGeom>
              <a:blipFill>
                <a:blip r:embed="rId5"/>
                <a:stretch>
                  <a:fillRect b="-3125"/>
                </a:stretch>
              </a:blipFill>
            </p:spPr>
            <p:txBody>
              <a:bodyPr/>
              <a:lstStyle/>
              <a:p>
                <a:r>
                  <a:rPr lang="en-US">
                    <a:noFill/>
                  </a:rPr>
                  <a:t> </a:t>
                </a:r>
              </a:p>
            </p:txBody>
          </p:sp>
        </mc:Fallback>
      </mc:AlternateContent>
      <p:sp>
        <p:nvSpPr>
          <p:cNvPr id="27" name="Content Placeholder 2">
            <a:extLst>
              <a:ext uri="{FF2B5EF4-FFF2-40B4-BE49-F238E27FC236}">
                <a16:creationId xmlns:a16="http://schemas.microsoft.com/office/drawing/2014/main" id="{5D76297D-6704-AE4A-B1CC-536AB6E22FFC}"/>
              </a:ext>
            </a:extLst>
          </p:cNvPr>
          <p:cNvSpPr>
            <a:spLocks noGrp="1"/>
          </p:cNvSpPr>
          <p:nvPr/>
        </p:nvSpPr>
        <p:spPr>
          <a:xfrm>
            <a:off x="491363" y="2416411"/>
            <a:ext cx="2239295" cy="369333"/>
          </a:xfrm>
          <a:prstGeom prst="rect">
            <a:avLst/>
          </a:prstGeom>
          <a:solidFill>
            <a:schemeClr val="tx1">
              <a:alpha val="50000"/>
            </a:schemeClr>
          </a:solidFill>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950" b="1" dirty="0">
                <a:solidFill>
                  <a:srgbClr val="FFFFFF"/>
                </a:solidFill>
                <a:effectLst>
                  <a:outerShdw blurRad="38100" dist="38100" dir="2700000" algn="tl">
                    <a:srgbClr val="000000">
                      <a:alpha val="43137"/>
                    </a:srgbClr>
                  </a:outerShdw>
                </a:effectLst>
              </a:rPr>
              <a:t>Hidden state vector</a:t>
            </a:r>
          </a:p>
        </p:txBody>
      </p:sp>
      <p:sp>
        <p:nvSpPr>
          <p:cNvPr id="28" name="Content Placeholder 2">
            <a:extLst>
              <a:ext uri="{FF2B5EF4-FFF2-40B4-BE49-F238E27FC236}">
                <a16:creationId xmlns:a16="http://schemas.microsoft.com/office/drawing/2014/main" id="{13DC57F5-9C34-354B-93CB-9FA1C042E717}"/>
              </a:ext>
            </a:extLst>
          </p:cNvPr>
          <p:cNvSpPr>
            <a:spLocks noGrp="1"/>
          </p:cNvSpPr>
          <p:nvPr/>
        </p:nvSpPr>
        <p:spPr>
          <a:xfrm>
            <a:off x="491363" y="3099335"/>
            <a:ext cx="2239295" cy="369333"/>
          </a:xfrm>
          <a:prstGeom prst="rect">
            <a:avLst/>
          </a:prstGeom>
          <a:solidFill>
            <a:schemeClr val="tx1">
              <a:alpha val="50000"/>
            </a:schemeClr>
          </a:solidFill>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950" b="1" dirty="0">
                <a:solidFill>
                  <a:srgbClr val="FFFFFF"/>
                </a:solidFill>
                <a:effectLst>
                  <a:outerShdw blurRad="38100" dist="38100" dir="2700000" algn="tl">
                    <a:srgbClr val="000000">
                      <a:alpha val="43137"/>
                    </a:srgbClr>
                  </a:outerShdw>
                </a:effectLst>
              </a:rPr>
              <a:t>Objective</a:t>
            </a:r>
          </a:p>
        </p:txBody>
      </p:sp>
      <mc:AlternateContent xmlns:mc="http://schemas.openxmlformats.org/markup-compatibility/2006">
        <mc:Choice xmlns:a14="http://schemas.microsoft.com/office/drawing/2010/main" Requires="a14">
          <p:sp>
            <p:nvSpPr>
              <p:cNvPr id="29" name="Rectangle 28">
                <a:extLst>
                  <a:ext uri="{FF2B5EF4-FFF2-40B4-BE49-F238E27FC236}">
                    <a16:creationId xmlns:a16="http://schemas.microsoft.com/office/drawing/2014/main" id="{86E8BC70-B502-BF45-8DB8-302978BE4128}"/>
                  </a:ext>
                </a:extLst>
              </p:cNvPr>
              <p:cNvSpPr/>
              <p:nvPr/>
            </p:nvSpPr>
            <p:spPr>
              <a:xfrm>
                <a:off x="2730658" y="3099336"/>
                <a:ext cx="3117841" cy="5373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1950" b="1" i="1">
                              <a:latin typeface="Cambria Math" panose="02040503050406030204" pitchFamily="18" charset="0"/>
                            </a:rPr>
                          </m:ctrlPr>
                        </m:sSupPr>
                        <m:e>
                          <m:r>
                            <a:rPr lang="en-US" sz="1950" b="1" i="1">
                              <a:latin typeface="Cambria Math" panose="02040503050406030204" pitchFamily="18" charset="0"/>
                            </a:rPr>
                            <m:t>𝑺</m:t>
                          </m:r>
                        </m:e>
                        <m:sup>
                          <m:r>
                            <a:rPr lang="en-US" sz="1950" b="1" i="1">
                              <a:latin typeface="Cambria Math" panose="02040503050406030204" pitchFamily="18" charset="0"/>
                            </a:rPr>
                            <m:t>∗</m:t>
                          </m:r>
                        </m:sup>
                      </m:sSup>
                      <m:r>
                        <a:rPr lang="en-US" sz="1950" i="1">
                          <a:latin typeface="Cambria Math" panose="02040503050406030204" pitchFamily="18" charset="0"/>
                        </a:rPr>
                        <m:t>=</m:t>
                      </m:r>
                      <m:func>
                        <m:funcPr>
                          <m:ctrlPr>
                            <a:rPr lang="en-US" sz="1950" i="1">
                              <a:latin typeface="Cambria Math" panose="02040503050406030204" pitchFamily="18" charset="0"/>
                            </a:rPr>
                          </m:ctrlPr>
                        </m:funcPr>
                        <m:fName>
                          <m:limLow>
                            <m:limLowPr>
                              <m:ctrlPr>
                                <a:rPr lang="en-US" sz="1950" i="1">
                                  <a:latin typeface="Cambria Math" panose="02040503050406030204" pitchFamily="18" charset="0"/>
                                </a:rPr>
                              </m:ctrlPr>
                            </m:limLowPr>
                            <m:e>
                              <m:r>
                                <m:rPr>
                                  <m:sty m:val="p"/>
                                </m:rPr>
                                <a:rPr lang="en-US" sz="1950">
                                  <a:latin typeface="Cambria Math" panose="02040503050406030204" pitchFamily="18" charset="0"/>
                                </a:rPr>
                                <m:t>argmin</m:t>
                              </m:r>
                            </m:e>
                            <m:lim>
                              <m:r>
                                <a:rPr lang="en-US" sz="1950" b="1" i="1">
                                  <a:latin typeface="Cambria Math" panose="02040503050406030204" pitchFamily="18" charset="0"/>
                                </a:rPr>
                                <m:t>𝑺</m:t>
                              </m:r>
                            </m:lim>
                          </m:limLow>
                        </m:fName>
                        <m:e>
                          <m:d>
                            <m:dPr>
                              <m:begChr m:val="{"/>
                              <m:endChr m:val="}"/>
                              <m:ctrlPr>
                                <a:rPr lang="en-US" sz="1950" i="1">
                                  <a:latin typeface="Cambria Math" panose="02040503050406030204" pitchFamily="18" charset="0"/>
                                </a:rPr>
                              </m:ctrlPr>
                            </m:dPr>
                            <m:e>
                              <m:r>
                                <a:rPr lang="en-US" sz="1950" b="1" i="1">
                                  <a:latin typeface="Cambria Math" panose="02040503050406030204" pitchFamily="18" charset="0"/>
                                </a:rPr>
                                <m:t>𝑨</m:t>
                              </m:r>
                              <m:d>
                                <m:dPr>
                                  <m:ctrlPr>
                                    <a:rPr lang="en-US" sz="1950" i="1">
                                      <a:latin typeface="Cambria Math" panose="02040503050406030204" pitchFamily="18" charset="0"/>
                                    </a:rPr>
                                  </m:ctrlPr>
                                </m:dPr>
                                <m:e>
                                  <m:r>
                                    <a:rPr lang="en-US" sz="1950" b="1" i="1">
                                      <a:latin typeface="Cambria Math" panose="02040503050406030204" pitchFamily="18" charset="0"/>
                                    </a:rPr>
                                    <m:t>𝑺</m:t>
                                  </m:r>
                                </m:e>
                              </m:d>
                              <m:r>
                                <a:rPr lang="en-US" sz="1950" i="1">
                                  <a:latin typeface="Cambria Math" panose="02040503050406030204" pitchFamily="18" charset="0"/>
                                </a:rPr>
                                <m:t>+</m:t>
                              </m:r>
                              <m:r>
                                <a:rPr lang="en-US" sz="1950" b="1" i="1">
                                  <a:latin typeface="Cambria Math" panose="02040503050406030204" pitchFamily="18" charset="0"/>
                                </a:rPr>
                                <m:t>𝑫</m:t>
                              </m:r>
                              <m:r>
                                <a:rPr lang="en-US" sz="1950" i="1">
                                  <a:latin typeface="Cambria Math" panose="02040503050406030204" pitchFamily="18" charset="0"/>
                                </a:rPr>
                                <m:t>(</m:t>
                              </m:r>
                              <m:r>
                                <a:rPr lang="en-US" sz="1950" b="1" i="1">
                                  <a:latin typeface="Cambria Math" panose="02040503050406030204" pitchFamily="18" charset="0"/>
                                </a:rPr>
                                <m:t>𝑺</m:t>
                              </m:r>
                              <m:r>
                                <a:rPr lang="en-US" sz="1950" i="1">
                                  <a:latin typeface="Cambria Math" panose="02040503050406030204" pitchFamily="18" charset="0"/>
                                </a:rPr>
                                <m:t>)</m:t>
                              </m:r>
                            </m:e>
                          </m:d>
                        </m:e>
                      </m:func>
                    </m:oMath>
                  </m:oMathPara>
                </a14:m>
                <a:endParaRPr lang="en-US" sz="1950" dirty="0"/>
              </a:p>
            </p:txBody>
          </p:sp>
        </mc:Choice>
        <mc:Fallback>
          <p:sp>
            <p:nvSpPr>
              <p:cNvPr id="29" name="Rectangle 28">
                <a:extLst>
                  <a:ext uri="{FF2B5EF4-FFF2-40B4-BE49-F238E27FC236}">
                    <a16:creationId xmlns:a16="http://schemas.microsoft.com/office/drawing/2014/main" id="{86E8BC70-B502-BF45-8DB8-302978BE4128}"/>
                  </a:ext>
                </a:extLst>
              </p:cNvPr>
              <p:cNvSpPr>
                <a:spLocks noRot="1" noChangeAspect="1" noMove="1" noResize="1" noEditPoints="1" noAdjustHandles="1" noChangeArrowheads="1" noChangeShapeType="1" noTextEdit="1"/>
              </p:cNvSpPr>
              <p:nvPr/>
            </p:nvSpPr>
            <p:spPr>
              <a:xfrm>
                <a:off x="2730658" y="3099336"/>
                <a:ext cx="3117841" cy="537327"/>
              </a:xfrm>
              <a:prstGeom prst="rect">
                <a:avLst/>
              </a:prstGeom>
              <a:blipFill>
                <a:blip r:embed="rId6"/>
                <a:stretch>
                  <a:fillRect b="-4651"/>
                </a:stretch>
              </a:blipFill>
            </p:spPr>
            <p:txBody>
              <a:bodyPr/>
              <a:lstStyle/>
              <a:p>
                <a:r>
                  <a:rPr lang="en-US">
                    <a:noFill/>
                  </a:rPr>
                  <a:t> </a:t>
                </a:r>
              </a:p>
            </p:txBody>
          </p:sp>
        </mc:Fallback>
      </mc:AlternateContent>
      <p:sp>
        <p:nvSpPr>
          <p:cNvPr id="30" name="Content Placeholder 2">
            <a:extLst>
              <a:ext uri="{FF2B5EF4-FFF2-40B4-BE49-F238E27FC236}">
                <a16:creationId xmlns:a16="http://schemas.microsoft.com/office/drawing/2014/main" id="{EA97F881-0878-1D44-97CE-49D7A1893381}"/>
              </a:ext>
            </a:extLst>
          </p:cNvPr>
          <p:cNvSpPr>
            <a:spLocks noGrp="1"/>
          </p:cNvSpPr>
          <p:nvPr/>
        </p:nvSpPr>
        <p:spPr>
          <a:xfrm>
            <a:off x="491362" y="3802171"/>
            <a:ext cx="2239295" cy="369333"/>
          </a:xfrm>
          <a:prstGeom prst="rect">
            <a:avLst/>
          </a:prstGeom>
          <a:solidFill>
            <a:schemeClr val="tx1">
              <a:alpha val="50000"/>
            </a:schemeClr>
          </a:solidFill>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950" b="1" dirty="0" err="1">
                <a:solidFill>
                  <a:srgbClr val="FFFFFF"/>
                </a:solidFill>
                <a:effectLst>
                  <a:outerShdw blurRad="38100" dist="38100" dir="2700000" algn="tl">
                    <a:srgbClr val="000000">
                      <a:alpha val="43137"/>
                    </a:srgbClr>
                  </a:outerShdw>
                </a:effectLst>
              </a:rPr>
              <a:t>AoA</a:t>
            </a:r>
            <a:r>
              <a:rPr lang="en-US" sz="1950" b="1" dirty="0">
                <a:solidFill>
                  <a:srgbClr val="FFFFFF"/>
                </a:solidFill>
                <a:effectLst>
                  <a:outerShdw blurRad="38100" dist="38100" dir="2700000" algn="tl">
                    <a:srgbClr val="000000">
                      <a:alpha val="43137"/>
                    </a:srgbClr>
                  </a:outerShdw>
                </a:effectLst>
              </a:rPr>
              <a:t> constraint</a:t>
            </a:r>
          </a:p>
        </p:txBody>
      </p:sp>
      <mc:AlternateContent xmlns:mc="http://schemas.openxmlformats.org/markup-compatibility/2006">
        <mc:Choice xmlns:a14="http://schemas.microsoft.com/office/drawing/2010/main" Requires="a14">
          <p:sp>
            <p:nvSpPr>
              <p:cNvPr id="31" name="Rectangle 30">
                <a:extLst>
                  <a:ext uri="{FF2B5EF4-FFF2-40B4-BE49-F238E27FC236}">
                    <a16:creationId xmlns:a16="http://schemas.microsoft.com/office/drawing/2014/main" id="{A59F16BE-3FFC-CF4D-A157-0993D5B3E241}"/>
                  </a:ext>
                </a:extLst>
              </p:cNvPr>
              <p:cNvSpPr/>
              <p:nvPr/>
            </p:nvSpPr>
            <p:spPr>
              <a:xfrm>
                <a:off x="2720704" y="3613515"/>
                <a:ext cx="3142270" cy="8557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50" b="1" i="1">
                          <a:latin typeface="Cambria Math" panose="02040503050406030204" pitchFamily="18" charset="0"/>
                        </a:rPr>
                        <m:t>𝑨</m:t>
                      </m:r>
                      <m:d>
                        <m:dPr>
                          <m:ctrlPr>
                            <a:rPr lang="en-US" sz="1950" i="1">
                              <a:latin typeface="Cambria Math" panose="02040503050406030204" pitchFamily="18" charset="0"/>
                            </a:rPr>
                          </m:ctrlPr>
                        </m:dPr>
                        <m:e>
                          <m:r>
                            <a:rPr lang="en-US" sz="1950" b="1" i="1">
                              <a:latin typeface="Cambria Math" panose="02040503050406030204" pitchFamily="18" charset="0"/>
                            </a:rPr>
                            <m:t>𝑺</m:t>
                          </m:r>
                        </m:e>
                      </m:d>
                      <m:r>
                        <a:rPr lang="en-US" sz="1950" i="1">
                          <a:latin typeface="Cambria Math" panose="02040503050406030204" pitchFamily="18" charset="0"/>
                        </a:rPr>
                        <m:t>=</m:t>
                      </m:r>
                      <m:nary>
                        <m:naryPr>
                          <m:chr m:val="∑"/>
                          <m:supHide m:val="on"/>
                          <m:ctrlPr>
                            <a:rPr lang="en-US" sz="1950" i="1">
                              <a:latin typeface="Cambria Math" panose="02040503050406030204" pitchFamily="18" charset="0"/>
                            </a:rPr>
                          </m:ctrlPr>
                        </m:naryPr>
                        <m:sub>
                          <m:d>
                            <m:dPr>
                              <m:ctrlPr>
                                <a:rPr lang="en-US" sz="1950" i="1">
                                  <a:latin typeface="Cambria Math" panose="02040503050406030204" pitchFamily="18" charset="0"/>
                                </a:rPr>
                              </m:ctrlPr>
                            </m:dPr>
                            <m:e>
                              <m:r>
                                <m:rPr>
                                  <m:brk m:alnAt="7"/>
                                </m:rPr>
                                <a:rPr lang="en-US" sz="1950" i="1">
                                  <a:latin typeface="Cambria Math" panose="02040503050406030204" pitchFamily="18" charset="0"/>
                                </a:rPr>
                                <m:t>𝑖</m:t>
                              </m:r>
                              <m:r>
                                <a:rPr lang="en-US" sz="1950" i="1">
                                  <a:latin typeface="Cambria Math" panose="02040503050406030204" pitchFamily="18" charset="0"/>
                                </a:rPr>
                                <m:t>, </m:t>
                              </m:r>
                              <m:r>
                                <a:rPr lang="en-US" sz="1950" i="1">
                                  <a:latin typeface="Cambria Math" panose="02040503050406030204" pitchFamily="18" charset="0"/>
                                </a:rPr>
                                <m:t>𝑗</m:t>
                              </m:r>
                            </m:e>
                          </m:d>
                          <m:r>
                            <a:rPr lang="en-US" sz="1950" i="1">
                              <a:latin typeface="Cambria Math" panose="02040503050406030204" pitchFamily="18" charset="0"/>
                            </a:rPr>
                            <m:t>∈</m:t>
                          </m:r>
                          <m:r>
                            <a:rPr lang="en-US" sz="1950" i="1">
                              <a:latin typeface="Cambria Math" panose="02040503050406030204" pitchFamily="18" charset="0"/>
                            </a:rPr>
                            <m:t>𝐴</m:t>
                          </m:r>
                        </m:sub>
                        <m:sup/>
                        <m:e>
                          <m:sSubSup>
                            <m:sSubSupPr>
                              <m:ctrlPr>
                                <a:rPr lang="en-US" sz="1950" i="1">
                                  <a:latin typeface="Cambria Math" panose="02040503050406030204" pitchFamily="18" charset="0"/>
                                </a:rPr>
                              </m:ctrlPr>
                            </m:sSubSupPr>
                            <m:e>
                              <m:d>
                                <m:dPr>
                                  <m:begChr m:val="‖"/>
                                  <m:endChr m:val="‖"/>
                                  <m:ctrlPr>
                                    <a:rPr lang="en-US" sz="1950" i="1">
                                      <a:latin typeface="Cambria Math" panose="02040503050406030204" pitchFamily="18" charset="0"/>
                                    </a:rPr>
                                  </m:ctrlPr>
                                </m:dPr>
                                <m:e>
                                  <m:sSubSup>
                                    <m:sSubSupPr>
                                      <m:ctrlPr>
                                        <a:rPr lang="en-US" sz="1950" b="1" i="1">
                                          <a:latin typeface="Cambria Math" panose="02040503050406030204" pitchFamily="18" charset="0"/>
                                        </a:rPr>
                                      </m:ctrlPr>
                                    </m:sSubSupPr>
                                    <m:e>
                                      <m:acc>
                                        <m:accPr>
                                          <m:chr m:val="̂"/>
                                          <m:ctrlPr>
                                            <a:rPr lang="en-US" sz="1950" i="1">
                                              <a:latin typeface="Cambria Math" panose="02040503050406030204" pitchFamily="18" charset="0"/>
                                            </a:rPr>
                                          </m:ctrlPr>
                                        </m:accPr>
                                        <m:e>
                                          <m:r>
                                            <a:rPr lang="en-US" sz="1950" b="1" i="1">
                                              <a:latin typeface="Cambria Math" panose="02040503050406030204" pitchFamily="18" charset="0"/>
                                            </a:rPr>
                                            <m:t>𝒐</m:t>
                                          </m:r>
                                        </m:e>
                                      </m:acc>
                                    </m:e>
                                    <m:sub>
                                      <m:r>
                                        <a:rPr lang="en-US" sz="1950" i="1">
                                          <a:latin typeface="Cambria Math" panose="02040503050406030204" pitchFamily="18" charset="0"/>
                                        </a:rPr>
                                        <m:t>𝑖</m:t>
                                      </m:r>
                                    </m:sub>
                                    <m:sup>
                                      <m:r>
                                        <a:rPr lang="en-US" sz="1950" i="1">
                                          <a:latin typeface="Cambria Math" panose="02040503050406030204" pitchFamily="18" charset="0"/>
                                        </a:rPr>
                                        <m:t>𝑗</m:t>
                                      </m:r>
                                    </m:sup>
                                  </m:sSubSup>
                                  <m:r>
                                    <a:rPr lang="en-US" sz="1950" i="1">
                                      <a:latin typeface="Cambria Math" panose="02040503050406030204" pitchFamily="18" charset="0"/>
                                    </a:rPr>
                                    <m:t>−</m:t>
                                  </m:r>
                                  <m:sSubSup>
                                    <m:sSubSupPr>
                                      <m:ctrlPr>
                                        <a:rPr lang="en-US" sz="1950" i="1">
                                          <a:latin typeface="Cambria Math" panose="02040503050406030204" pitchFamily="18" charset="0"/>
                                        </a:rPr>
                                      </m:ctrlPr>
                                    </m:sSubSupPr>
                                    <m:e>
                                      <m:r>
                                        <a:rPr lang="en-US" sz="1950" b="1" i="1">
                                          <a:latin typeface="Cambria Math" panose="02040503050406030204" pitchFamily="18" charset="0"/>
                                        </a:rPr>
                                        <m:t>𝑸</m:t>
                                      </m:r>
                                    </m:e>
                                    <m:sub>
                                      <m:r>
                                        <a:rPr lang="en-US" sz="1950" i="1">
                                          <a:latin typeface="Cambria Math" panose="02040503050406030204" pitchFamily="18" charset="0"/>
                                        </a:rPr>
                                        <m:t>𝑖</m:t>
                                      </m:r>
                                    </m:sub>
                                    <m:sup>
                                      <m:r>
                                        <a:rPr lang="en-US" sz="1950" i="1">
                                          <a:latin typeface="Cambria Math" panose="02040503050406030204" pitchFamily="18" charset="0"/>
                                        </a:rPr>
                                        <m:t>𝑗</m:t>
                                      </m:r>
                                    </m:sup>
                                  </m:sSubSup>
                                  <m:r>
                                    <a:rPr lang="en-US" sz="1950" b="1" i="1">
                                      <a:latin typeface="Cambria Math" panose="02040503050406030204" pitchFamily="18" charset="0"/>
                                    </a:rPr>
                                    <m:t>𝑺</m:t>
                                  </m:r>
                                </m:e>
                              </m:d>
                            </m:e>
                            <m:sub>
                              <m:sSubSup>
                                <m:sSubSupPr>
                                  <m:ctrlPr>
                                    <a:rPr lang="en-US" sz="1950" i="1">
                                      <a:latin typeface="Cambria Math" panose="02040503050406030204" pitchFamily="18" charset="0"/>
                                    </a:rPr>
                                  </m:ctrlPr>
                                </m:sSubSupPr>
                                <m:e>
                                  <m:r>
                                    <a:rPr lang="en-US" sz="1950" b="1">
                                      <a:latin typeface="Cambria Math" panose="02040503050406030204" pitchFamily="18" charset="0"/>
                                    </a:rPr>
                                    <m:t>𝛀</m:t>
                                  </m:r>
                                </m:e>
                                <m:sub>
                                  <m:r>
                                    <a:rPr lang="en-US" sz="1950" i="1">
                                      <a:latin typeface="Cambria Math" panose="02040503050406030204" pitchFamily="18" charset="0"/>
                                    </a:rPr>
                                    <m:t>𝑖</m:t>
                                  </m:r>
                                </m:sub>
                                <m:sup>
                                  <m:r>
                                    <a:rPr lang="en-US" sz="1950" i="1">
                                      <a:latin typeface="Cambria Math" panose="02040503050406030204" pitchFamily="18" charset="0"/>
                                    </a:rPr>
                                    <m:t>𝑗</m:t>
                                  </m:r>
                                </m:sup>
                              </m:sSubSup>
                            </m:sub>
                            <m:sup>
                              <m:r>
                                <a:rPr lang="en-US" sz="1950" i="1">
                                  <a:latin typeface="Cambria Math" panose="02040503050406030204" pitchFamily="18" charset="0"/>
                                </a:rPr>
                                <m:t>2</m:t>
                              </m:r>
                            </m:sup>
                          </m:sSubSup>
                        </m:e>
                      </m:nary>
                    </m:oMath>
                  </m:oMathPara>
                </a14:m>
                <a:endParaRPr lang="en-US" sz="1950" dirty="0"/>
              </a:p>
            </p:txBody>
          </p:sp>
        </mc:Choice>
        <mc:Fallback>
          <p:sp>
            <p:nvSpPr>
              <p:cNvPr id="31" name="Rectangle 30">
                <a:extLst>
                  <a:ext uri="{FF2B5EF4-FFF2-40B4-BE49-F238E27FC236}">
                    <a16:creationId xmlns:a16="http://schemas.microsoft.com/office/drawing/2014/main" id="{A59F16BE-3FFC-CF4D-A157-0993D5B3E241}"/>
                  </a:ext>
                </a:extLst>
              </p:cNvPr>
              <p:cNvSpPr>
                <a:spLocks noRot="1" noChangeAspect="1" noMove="1" noResize="1" noEditPoints="1" noAdjustHandles="1" noChangeArrowheads="1" noChangeShapeType="1" noTextEdit="1"/>
              </p:cNvSpPr>
              <p:nvPr/>
            </p:nvSpPr>
            <p:spPr>
              <a:xfrm>
                <a:off x="2720704" y="3613515"/>
                <a:ext cx="3142270" cy="855747"/>
              </a:xfrm>
              <a:prstGeom prst="rect">
                <a:avLst/>
              </a:prstGeom>
              <a:blipFill>
                <a:blip r:embed="rId7"/>
                <a:stretch>
                  <a:fillRect t="-125000" b="-16764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3" name="Rectangle 32">
                <a:extLst>
                  <a:ext uri="{FF2B5EF4-FFF2-40B4-BE49-F238E27FC236}">
                    <a16:creationId xmlns:a16="http://schemas.microsoft.com/office/drawing/2014/main" id="{76823F0B-2890-3A4E-8C44-C1A895365680}"/>
                  </a:ext>
                </a:extLst>
              </p:cNvPr>
              <p:cNvSpPr/>
              <p:nvPr/>
            </p:nvSpPr>
            <p:spPr>
              <a:xfrm>
                <a:off x="2730657" y="4488127"/>
                <a:ext cx="3645998" cy="82048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50" b="1" i="1">
                          <a:latin typeface="Cambria Math" panose="02040503050406030204" pitchFamily="18" charset="0"/>
                        </a:rPr>
                        <m:t>𝑫</m:t>
                      </m:r>
                      <m:d>
                        <m:dPr>
                          <m:ctrlPr>
                            <a:rPr lang="en-US" sz="1950" i="1">
                              <a:latin typeface="Cambria Math" panose="02040503050406030204" pitchFamily="18" charset="0"/>
                            </a:rPr>
                          </m:ctrlPr>
                        </m:dPr>
                        <m:e>
                          <m:r>
                            <a:rPr lang="en-US" sz="1950" b="1" i="1">
                              <a:latin typeface="Cambria Math" panose="02040503050406030204" pitchFamily="18" charset="0"/>
                            </a:rPr>
                            <m:t>𝑺</m:t>
                          </m:r>
                        </m:e>
                      </m:d>
                      <m:r>
                        <a:rPr lang="en-US" sz="1950" i="1">
                          <a:latin typeface="Cambria Math" panose="02040503050406030204" pitchFamily="18" charset="0"/>
                        </a:rPr>
                        <m:t>=</m:t>
                      </m:r>
                      <m:nary>
                        <m:naryPr>
                          <m:chr m:val="∑"/>
                          <m:supHide m:val="on"/>
                          <m:ctrlPr>
                            <a:rPr lang="en-US" sz="1950" i="1">
                              <a:latin typeface="Cambria Math" panose="02040503050406030204" pitchFamily="18" charset="0"/>
                            </a:rPr>
                          </m:ctrlPr>
                        </m:naryPr>
                        <m:sub>
                          <m:r>
                            <m:rPr>
                              <m:brk m:alnAt="7"/>
                            </m:rPr>
                            <a:rPr lang="en-US" sz="1950" i="1">
                              <a:latin typeface="Cambria Math" panose="02040503050406030204" pitchFamily="18" charset="0"/>
                            </a:rPr>
                            <m:t>𝑘</m:t>
                          </m:r>
                          <m:r>
                            <a:rPr lang="en-US" sz="1950" i="1">
                              <a:latin typeface="Cambria Math" panose="02040503050406030204" pitchFamily="18" charset="0"/>
                            </a:rPr>
                            <m:t>∈</m:t>
                          </m:r>
                          <m:r>
                            <a:rPr lang="en-US" sz="1950" i="1">
                              <a:latin typeface="Cambria Math" panose="02040503050406030204" pitchFamily="18" charset="0"/>
                            </a:rPr>
                            <m:t>𝐼</m:t>
                          </m:r>
                        </m:sub>
                        <m:sup/>
                        <m:e>
                          <m:sSubSup>
                            <m:sSubSupPr>
                              <m:ctrlPr>
                                <a:rPr lang="en-US" sz="1950" i="1">
                                  <a:latin typeface="Cambria Math" panose="02040503050406030204" pitchFamily="18" charset="0"/>
                                </a:rPr>
                              </m:ctrlPr>
                            </m:sSubSupPr>
                            <m:e>
                              <m:d>
                                <m:dPr>
                                  <m:begChr m:val="‖"/>
                                  <m:endChr m:val="‖"/>
                                  <m:ctrlPr>
                                    <a:rPr lang="en-US" sz="1950" i="1">
                                      <a:latin typeface="Cambria Math" panose="02040503050406030204" pitchFamily="18" charset="0"/>
                                    </a:rPr>
                                  </m:ctrlPr>
                                </m:dPr>
                                <m:e>
                                  <m:sSubSup>
                                    <m:sSubSupPr>
                                      <m:ctrlPr>
                                        <a:rPr lang="en-US" sz="1950" b="1" i="1">
                                          <a:latin typeface="Cambria Math" panose="02040503050406030204" pitchFamily="18" charset="0"/>
                                        </a:rPr>
                                      </m:ctrlPr>
                                    </m:sSubSupPr>
                                    <m:e>
                                      <m:acc>
                                        <m:accPr>
                                          <m:chr m:val="̂"/>
                                          <m:ctrlPr>
                                            <a:rPr lang="en-US" sz="1950" i="1">
                                              <a:latin typeface="Cambria Math" panose="02040503050406030204" pitchFamily="18" charset="0"/>
                                            </a:rPr>
                                          </m:ctrlPr>
                                        </m:accPr>
                                        <m:e>
                                          <m:r>
                                            <a:rPr lang="en-US" sz="1950" b="1" i="1">
                                              <a:latin typeface="Cambria Math" panose="02040503050406030204" pitchFamily="18" charset="0"/>
                                            </a:rPr>
                                            <m:t>𝒖</m:t>
                                          </m:r>
                                        </m:e>
                                      </m:acc>
                                    </m:e>
                                    <m:sub>
                                      <m:r>
                                        <a:rPr lang="en-US" sz="1950" i="1">
                                          <a:latin typeface="Cambria Math" panose="02040503050406030204" pitchFamily="18" charset="0"/>
                                        </a:rPr>
                                        <m:t>𝑘</m:t>
                                      </m:r>
                                      <m:r>
                                        <a:rPr lang="en-US" sz="1950" b="1" i="1">
                                          <a:latin typeface="Cambria Math" panose="02040503050406030204" pitchFamily="18" charset="0"/>
                                        </a:rPr>
                                        <m:t>+</m:t>
                                      </m:r>
                                      <m:r>
                                        <a:rPr lang="en-US" sz="1950" i="1">
                                          <a:latin typeface="Cambria Math" panose="02040503050406030204" pitchFamily="18" charset="0"/>
                                        </a:rPr>
                                        <m:t>1</m:t>
                                      </m:r>
                                    </m:sub>
                                    <m:sup>
                                      <m:r>
                                        <a:rPr lang="en-US" sz="1950" i="1">
                                          <a:latin typeface="Cambria Math" panose="02040503050406030204" pitchFamily="18" charset="0"/>
                                        </a:rPr>
                                        <m:t>𝑘</m:t>
                                      </m:r>
                                    </m:sup>
                                  </m:sSubSup>
                                  <m:r>
                                    <a:rPr lang="en-US" sz="1950" i="1">
                                      <a:latin typeface="Cambria Math" panose="02040503050406030204" pitchFamily="18" charset="0"/>
                                    </a:rPr>
                                    <m:t>−</m:t>
                                  </m:r>
                                  <m:sSubSup>
                                    <m:sSubSupPr>
                                      <m:ctrlPr>
                                        <a:rPr lang="en-US" sz="1950" i="1">
                                          <a:latin typeface="Cambria Math" panose="02040503050406030204" pitchFamily="18" charset="0"/>
                                        </a:rPr>
                                      </m:ctrlPr>
                                    </m:sSubSupPr>
                                    <m:e>
                                      <m:r>
                                        <a:rPr lang="en-US" sz="1950" b="1" i="1">
                                          <a:latin typeface="Cambria Math" panose="02040503050406030204" pitchFamily="18" charset="0"/>
                                        </a:rPr>
                                        <m:t>𝑷</m:t>
                                      </m:r>
                                    </m:e>
                                    <m:sub>
                                      <m:r>
                                        <a:rPr lang="en-US" sz="1950" i="1">
                                          <a:latin typeface="Cambria Math" panose="02040503050406030204" pitchFamily="18" charset="0"/>
                                        </a:rPr>
                                        <m:t>𝑘</m:t>
                                      </m:r>
                                      <m:r>
                                        <a:rPr lang="en-US" sz="1950" i="1">
                                          <a:latin typeface="Cambria Math" panose="02040503050406030204" pitchFamily="18" charset="0"/>
                                        </a:rPr>
                                        <m:t>+1</m:t>
                                      </m:r>
                                    </m:sub>
                                    <m:sup>
                                      <m:r>
                                        <a:rPr lang="en-US" sz="1950" i="1">
                                          <a:latin typeface="Cambria Math" panose="02040503050406030204" pitchFamily="18" charset="0"/>
                                        </a:rPr>
                                        <m:t>𝑘</m:t>
                                      </m:r>
                                    </m:sup>
                                  </m:sSubSup>
                                  <m:r>
                                    <a:rPr lang="en-US" sz="1950" b="1" i="1">
                                      <a:latin typeface="Cambria Math" panose="02040503050406030204" pitchFamily="18" charset="0"/>
                                    </a:rPr>
                                    <m:t>𝑺</m:t>
                                  </m:r>
                                </m:e>
                              </m:d>
                            </m:e>
                            <m:sub>
                              <m:sSubSup>
                                <m:sSubSupPr>
                                  <m:ctrlPr>
                                    <a:rPr lang="en-US" sz="1950" i="1">
                                      <a:latin typeface="Cambria Math" panose="02040503050406030204" pitchFamily="18" charset="0"/>
                                    </a:rPr>
                                  </m:ctrlPr>
                                </m:sSubSupPr>
                                <m:e>
                                  <m:r>
                                    <a:rPr lang="en-US" sz="1950" b="1">
                                      <a:latin typeface="Cambria Math" panose="02040503050406030204" pitchFamily="18" charset="0"/>
                                    </a:rPr>
                                    <m:t>𝚲</m:t>
                                  </m:r>
                                </m:e>
                                <m:sub>
                                  <m:r>
                                    <a:rPr lang="en-US" sz="1950" i="1">
                                      <a:latin typeface="Cambria Math" panose="02040503050406030204" pitchFamily="18" charset="0"/>
                                    </a:rPr>
                                    <m:t>𝑘</m:t>
                                  </m:r>
                                  <m:r>
                                    <a:rPr lang="en-US" sz="1950" i="1">
                                      <a:latin typeface="Cambria Math" panose="02040503050406030204" pitchFamily="18" charset="0"/>
                                    </a:rPr>
                                    <m:t>+1</m:t>
                                  </m:r>
                                </m:sub>
                                <m:sup>
                                  <m:r>
                                    <a:rPr lang="en-US" sz="1950" i="1">
                                      <a:latin typeface="Cambria Math" panose="02040503050406030204" pitchFamily="18" charset="0"/>
                                    </a:rPr>
                                    <m:t>𝑘</m:t>
                                  </m:r>
                                </m:sup>
                              </m:sSubSup>
                            </m:sub>
                            <m:sup>
                              <m:r>
                                <a:rPr lang="en-US" sz="1950" i="1">
                                  <a:latin typeface="Cambria Math" panose="02040503050406030204" pitchFamily="18" charset="0"/>
                                </a:rPr>
                                <m:t>2</m:t>
                              </m:r>
                            </m:sup>
                          </m:sSubSup>
                        </m:e>
                      </m:nary>
                    </m:oMath>
                  </m:oMathPara>
                </a14:m>
                <a:endParaRPr lang="en-US" sz="1950" dirty="0"/>
              </a:p>
            </p:txBody>
          </p:sp>
        </mc:Choice>
        <mc:Fallback>
          <p:sp>
            <p:nvSpPr>
              <p:cNvPr id="33" name="Rectangle 32">
                <a:extLst>
                  <a:ext uri="{FF2B5EF4-FFF2-40B4-BE49-F238E27FC236}">
                    <a16:creationId xmlns:a16="http://schemas.microsoft.com/office/drawing/2014/main" id="{76823F0B-2890-3A4E-8C44-C1A895365680}"/>
                  </a:ext>
                </a:extLst>
              </p:cNvPr>
              <p:cNvSpPr>
                <a:spLocks noRot="1" noChangeAspect="1" noMove="1" noResize="1" noEditPoints="1" noAdjustHandles="1" noChangeArrowheads="1" noChangeShapeType="1" noTextEdit="1"/>
              </p:cNvSpPr>
              <p:nvPr/>
            </p:nvSpPr>
            <p:spPr>
              <a:xfrm>
                <a:off x="2730657" y="4488127"/>
                <a:ext cx="3645998" cy="820481"/>
              </a:xfrm>
              <a:prstGeom prst="rect">
                <a:avLst/>
              </a:prstGeom>
              <a:blipFill>
                <a:blip r:embed="rId8"/>
                <a:stretch>
                  <a:fillRect t="-127273" b="-177273"/>
                </a:stretch>
              </a:blipFill>
            </p:spPr>
            <p:txBody>
              <a:bodyPr/>
              <a:lstStyle/>
              <a:p>
                <a:r>
                  <a:rPr lang="en-US">
                    <a:noFill/>
                  </a:rPr>
                  <a:t> </a:t>
                </a:r>
              </a:p>
            </p:txBody>
          </p:sp>
        </mc:Fallback>
      </mc:AlternateContent>
      <p:sp>
        <p:nvSpPr>
          <p:cNvPr id="34" name="Content Placeholder 2">
            <a:extLst>
              <a:ext uri="{FF2B5EF4-FFF2-40B4-BE49-F238E27FC236}">
                <a16:creationId xmlns:a16="http://schemas.microsoft.com/office/drawing/2014/main" id="{16C9014E-B03F-1144-A557-17FAB5FD2794}"/>
              </a:ext>
            </a:extLst>
          </p:cNvPr>
          <p:cNvSpPr>
            <a:spLocks noGrp="1"/>
          </p:cNvSpPr>
          <p:nvPr/>
        </p:nvSpPr>
        <p:spPr>
          <a:xfrm>
            <a:off x="481409" y="4612076"/>
            <a:ext cx="2239295" cy="369333"/>
          </a:xfrm>
          <a:prstGeom prst="rect">
            <a:avLst/>
          </a:prstGeom>
          <a:solidFill>
            <a:schemeClr val="tx1">
              <a:alpha val="50000"/>
            </a:schemeClr>
          </a:solidFill>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a:solidFill>
                  <a:srgbClr val="FFFFFF"/>
                </a:solidFill>
                <a:effectLst>
                  <a:outerShdw blurRad="38100" dist="38100" dir="2700000" algn="tl">
                    <a:srgbClr val="000000">
                      <a:alpha val="43137"/>
                    </a:srgbClr>
                  </a:outerShdw>
                </a:effectLst>
              </a:rPr>
              <a:t>Odometry constraint</a:t>
            </a:r>
          </a:p>
        </p:txBody>
      </p:sp>
      <p:sp>
        <p:nvSpPr>
          <p:cNvPr id="16" name="Right Brace 15">
            <a:extLst>
              <a:ext uri="{FF2B5EF4-FFF2-40B4-BE49-F238E27FC236}">
                <a16:creationId xmlns:a16="http://schemas.microsoft.com/office/drawing/2014/main" id="{BDF47555-7703-E74E-AF9F-077C7BF7B466}"/>
              </a:ext>
            </a:extLst>
          </p:cNvPr>
          <p:cNvSpPr/>
          <p:nvPr/>
        </p:nvSpPr>
        <p:spPr>
          <a:xfrm>
            <a:off x="6079484" y="3805541"/>
            <a:ext cx="295689" cy="1197104"/>
          </a:xfrm>
          <a:prstGeom prst="rightBrace">
            <a:avLst>
              <a:gd name="adj1" fmla="val 12521"/>
              <a:gd name="adj2" fmla="val 52752"/>
            </a:avLst>
          </a:prstGeom>
          <a:ln w="508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7" name="Content Placeholder 2">
            <a:extLst>
              <a:ext uri="{FF2B5EF4-FFF2-40B4-BE49-F238E27FC236}">
                <a16:creationId xmlns:a16="http://schemas.microsoft.com/office/drawing/2014/main" id="{1FBE2457-4FE2-CE4A-821E-39A823719C01}"/>
              </a:ext>
            </a:extLst>
          </p:cNvPr>
          <p:cNvSpPr>
            <a:spLocks noGrp="1"/>
          </p:cNvSpPr>
          <p:nvPr/>
        </p:nvSpPr>
        <p:spPr>
          <a:xfrm>
            <a:off x="6457951" y="4066397"/>
            <a:ext cx="1705067" cy="675392"/>
          </a:xfrm>
          <a:prstGeom prst="rect">
            <a:avLst/>
          </a:prstGeom>
          <a:solidFill>
            <a:schemeClr val="tx1">
              <a:alpha val="50000"/>
            </a:schemeClr>
          </a:solidFill>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950" b="1" dirty="0" err="1">
                <a:solidFill>
                  <a:srgbClr val="FFFFFF"/>
                </a:solidFill>
                <a:effectLst>
                  <a:outerShdw blurRad="38100" dist="38100" dir="2700000" algn="tl">
                    <a:srgbClr val="000000">
                      <a:alpha val="43137"/>
                    </a:srgbClr>
                  </a:outerShdw>
                </a:effectLst>
              </a:rPr>
              <a:t>Mahalanobis</a:t>
            </a:r>
            <a:r>
              <a:rPr lang="en-US" sz="1950" b="1" dirty="0">
                <a:solidFill>
                  <a:srgbClr val="FFFFFF"/>
                </a:solidFill>
                <a:effectLst>
                  <a:outerShdw blurRad="38100" dist="38100" dir="2700000" algn="tl">
                    <a:srgbClr val="000000">
                      <a:alpha val="43137"/>
                    </a:srgbClr>
                  </a:outerShdw>
                </a:effectLst>
              </a:rPr>
              <a:t> </a:t>
            </a:r>
          </a:p>
          <a:p>
            <a:pPr marL="0" indent="0" algn="ctr">
              <a:buNone/>
            </a:pPr>
            <a:r>
              <a:rPr lang="en-US" sz="1950" b="1" dirty="0">
                <a:solidFill>
                  <a:srgbClr val="FFFFFF"/>
                </a:solidFill>
                <a:effectLst>
                  <a:outerShdw blurRad="38100" dist="38100" dir="2700000" algn="tl">
                    <a:srgbClr val="000000">
                      <a:alpha val="43137"/>
                    </a:srgbClr>
                  </a:outerShdw>
                </a:effectLst>
              </a:rPr>
              <a:t>norm</a:t>
            </a:r>
          </a:p>
        </p:txBody>
      </p:sp>
      <p:sp>
        <p:nvSpPr>
          <p:cNvPr id="38" name="Rectangle 37">
            <a:extLst>
              <a:ext uri="{FF2B5EF4-FFF2-40B4-BE49-F238E27FC236}">
                <a16:creationId xmlns:a16="http://schemas.microsoft.com/office/drawing/2014/main" id="{17633A4A-571D-9040-B6F8-B68DE5319D7D}"/>
              </a:ext>
            </a:extLst>
          </p:cNvPr>
          <p:cNvSpPr/>
          <p:nvPr/>
        </p:nvSpPr>
        <p:spPr>
          <a:xfrm>
            <a:off x="4306506" y="3758360"/>
            <a:ext cx="389733" cy="41314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Rectangle 39">
            <a:extLst>
              <a:ext uri="{FF2B5EF4-FFF2-40B4-BE49-F238E27FC236}">
                <a16:creationId xmlns:a16="http://schemas.microsoft.com/office/drawing/2014/main" id="{0C230CB7-C928-5640-B57D-0710CE945BC2}"/>
              </a:ext>
            </a:extLst>
          </p:cNvPr>
          <p:cNvSpPr/>
          <p:nvPr/>
        </p:nvSpPr>
        <p:spPr>
          <a:xfrm>
            <a:off x="4111639" y="4615402"/>
            <a:ext cx="584600" cy="41314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Rounded Rectangular Callout 40">
            <a:extLst>
              <a:ext uri="{FF2B5EF4-FFF2-40B4-BE49-F238E27FC236}">
                <a16:creationId xmlns:a16="http://schemas.microsoft.com/office/drawing/2014/main" id="{9B997651-9C73-A848-B469-AC8BBC45A2D8}"/>
              </a:ext>
            </a:extLst>
          </p:cNvPr>
          <p:cNvSpPr/>
          <p:nvPr/>
        </p:nvSpPr>
        <p:spPr>
          <a:xfrm>
            <a:off x="6375172" y="4991340"/>
            <a:ext cx="1593893" cy="448888"/>
          </a:xfrm>
          <a:prstGeom prst="wedgeRoundRectCallout">
            <a:avLst>
              <a:gd name="adj1" fmla="val -157750"/>
              <a:gd name="adj2" fmla="val -35389"/>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dirty="0">
                <a:solidFill>
                  <a:schemeClr val="bg1"/>
                </a:solidFill>
              </a:rPr>
              <a:t>Observations</a:t>
            </a:r>
          </a:p>
        </p:txBody>
      </p:sp>
      <p:sp>
        <p:nvSpPr>
          <p:cNvPr id="51" name="Slide Number Placeholder 2">
            <a:extLst>
              <a:ext uri="{FF2B5EF4-FFF2-40B4-BE49-F238E27FC236}">
                <a16:creationId xmlns:a16="http://schemas.microsoft.com/office/drawing/2014/main" id="{D294770C-B86F-B443-AE4A-FAD6BEDB253B}"/>
              </a:ext>
            </a:extLst>
          </p:cNvPr>
          <p:cNvSpPr txBox="1">
            <a:spLocks/>
          </p:cNvSpPr>
          <p:nvPr/>
        </p:nvSpPr>
        <p:spPr>
          <a:xfrm>
            <a:off x="7940134" y="5749825"/>
            <a:ext cx="1203863" cy="207650"/>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solidFill>
                  <a:schemeClr val="bg1"/>
                </a:solidFill>
              </a:rPr>
              <a:t>15</a:t>
            </a:r>
          </a:p>
        </p:txBody>
      </p:sp>
    </p:spTree>
    <p:custDataLst>
      <p:tags r:id="rId1"/>
    </p:custDataLst>
    <p:extLst>
      <p:ext uri="{BB962C8B-B14F-4D97-AF65-F5344CB8AC3E}">
        <p14:creationId xmlns:p14="http://schemas.microsoft.com/office/powerpoint/2010/main" val="521044712"/>
      </p:ext>
    </p:extLst>
  </p:cSld>
  <p:clrMapOvr>
    <a:masterClrMapping/>
  </p:clrMapOvr>
  <mc:AlternateContent xmlns:mc="http://schemas.openxmlformats.org/markup-compatibility/2006" xmlns:p14="http://schemas.microsoft.com/office/powerpoint/2010/main">
    <mc:Choice Requires="p14">
      <p:transition spd="slow" p14:dur="2000" advTm="24079"/>
    </mc:Choice>
    <mc:Fallback xmlns="">
      <p:transition spd="slow" advTm="240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linds(horizontal)">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1"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blinds(horizontal)">
                                      <p:cBhvr>
                                        <p:cTn id="15" dur="500"/>
                                        <p:tgtEl>
                                          <p:spTgt spid="41"/>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blinds(horizontal)">
                                      <p:cBhvr>
                                        <p:cTn id="18" dur="500"/>
                                        <p:tgtEl>
                                          <p:spTgt spid="40"/>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blinds(horizontal)">
                                      <p:cBhvr>
                                        <p:cTn id="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7" grpId="0" animBg="1"/>
      <p:bldP spid="38" grpId="0" animBg="1"/>
      <p:bldP spid="40" grpId="0" animBg="1"/>
      <p:bldP spid="4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0" y="5895975"/>
            <a:ext cx="9144000" cy="104775"/>
          </a:xfrm>
          <a:prstGeom prst="rect">
            <a:avLst/>
          </a:prstGeom>
        </p:spPr>
      </p:pic>
      <p:sp>
        <p:nvSpPr>
          <p:cNvPr id="3" name="Slide Number Placeholder 2"/>
          <p:cNvSpPr>
            <a:spLocks noGrp="1"/>
          </p:cNvSpPr>
          <p:nvPr>
            <p:ph type="sldNum" sz="quarter" idx="12"/>
          </p:nvPr>
        </p:nvSpPr>
        <p:spPr/>
        <p:txBody>
          <a:bodyPr/>
          <a:lstStyle/>
          <a:p>
            <a:fld id="{7E68A6A8-02F6-4A45-B5F3-DA7EE8BCB107}" type="slidenum">
              <a:rPr lang="en-US" smtClean="0">
                <a:solidFill>
                  <a:schemeClr val="tx1"/>
                </a:solidFill>
              </a:rPr>
              <a:t>16</a:t>
            </a:fld>
            <a:endParaRPr lang="en-US">
              <a:solidFill>
                <a:schemeClr val="tx1"/>
              </a:solidFill>
            </a:endParaRPr>
          </a:p>
        </p:txBody>
      </p:sp>
      <p:sp>
        <p:nvSpPr>
          <p:cNvPr id="24" name="TextBox 23"/>
          <p:cNvSpPr txBox="1"/>
          <p:nvPr/>
        </p:nvSpPr>
        <p:spPr>
          <a:xfrm>
            <a:off x="0" y="1798700"/>
            <a:ext cx="9007705" cy="553998"/>
          </a:xfrm>
          <a:prstGeom prst="rect">
            <a:avLst/>
          </a:prstGeom>
          <a:noFill/>
        </p:spPr>
        <p:txBody>
          <a:bodyPr wrap="square" rtlCol="0">
            <a:spAutoFit/>
          </a:bodyPr>
          <a:lstStyle/>
          <a:p>
            <a:pPr marL="428625" indent="-428625">
              <a:buFont typeface="Arial" charset="0"/>
              <a:buChar char="•"/>
            </a:pPr>
            <a:r>
              <a:rPr lang="en-US" sz="3000" dirty="0">
                <a:latin typeface="Arial" charset="0"/>
                <a:ea typeface="Arial" charset="0"/>
                <a:cs typeface="Arial" charset="0"/>
              </a:rPr>
              <a:t>Specify</a:t>
            </a:r>
            <a:r>
              <a:rPr lang="zh-CN" altLang="en-US" sz="3000" dirty="0">
                <a:latin typeface="Arial" charset="0"/>
                <a:ea typeface="Arial" charset="0"/>
                <a:cs typeface="Arial" charset="0"/>
              </a:rPr>
              <a:t> </a:t>
            </a:r>
            <a:r>
              <a:rPr lang="en-US" altLang="zh-CN" sz="3000" dirty="0">
                <a:latin typeface="Arial" charset="0"/>
                <a:ea typeface="Arial" charset="0"/>
                <a:cs typeface="Arial" charset="0"/>
              </a:rPr>
              <a:t>the </a:t>
            </a:r>
            <a:r>
              <a:rPr lang="en-US" altLang="zh-CN" sz="3000" dirty="0" err="1">
                <a:latin typeface="Arial" charset="0"/>
                <a:ea typeface="Arial" charset="0"/>
                <a:cs typeface="Arial" charset="0"/>
              </a:rPr>
              <a:t>Mahalanobis</a:t>
            </a:r>
            <a:r>
              <a:rPr lang="en-US" altLang="zh-CN" sz="3000" dirty="0">
                <a:latin typeface="Arial" charset="0"/>
                <a:ea typeface="Arial" charset="0"/>
                <a:cs typeface="Arial" charset="0"/>
              </a:rPr>
              <a:t> norms</a:t>
            </a:r>
          </a:p>
        </p:txBody>
      </p:sp>
      <p:sp>
        <p:nvSpPr>
          <p:cNvPr id="9" name="Rectangle 47">
            <a:extLst>
              <a:ext uri="{FF2B5EF4-FFF2-40B4-BE49-F238E27FC236}">
                <a16:creationId xmlns:a16="http://schemas.microsoft.com/office/drawing/2014/main" id="{6C35C729-83A2-4727-8EBD-7EA59FE02A27}"/>
              </a:ext>
            </a:extLst>
          </p:cNvPr>
          <p:cNvSpPr/>
          <p:nvPr/>
        </p:nvSpPr>
        <p:spPr>
          <a:xfrm>
            <a:off x="-21188" y="841494"/>
            <a:ext cx="9165188" cy="879614"/>
          </a:xfrm>
          <a:prstGeom prst="rect">
            <a:avLst/>
          </a:prstGeom>
          <a:solidFill>
            <a:srgbClr val="C0504D"/>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000" b="1" dirty="0">
                <a:latin typeface="Arial" panose="020B0604020202020204" pitchFamily="34" charset="0"/>
                <a:cs typeface="Arial" panose="020B0604020202020204" pitchFamily="34" charset="0"/>
              </a:rPr>
              <a:t>Rover: </a:t>
            </a:r>
            <a:r>
              <a:rPr lang="en-US" sz="3000" b="1" dirty="0" err="1">
                <a:latin typeface="Arial" panose="020B0604020202020204" pitchFamily="34" charset="0"/>
                <a:cs typeface="Arial" panose="020B0604020202020204" pitchFamily="34" charset="0"/>
              </a:rPr>
              <a:t>AoA</a:t>
            </a:r>
            <a:r>
              <a:rPr lang="en-US" sz="3000" b="1" dirty="0">
                <a:latin typeface="Arial" panose="020B0604020202020204" pitchFamily="34" charset="0"/>
                <a:cs typeface="Arial" panose="020B0604020202020204" pitchFamily="34" charset="0"/>
              </a:rPr>
              <a:t>-IMU SLAM</a:t>
            </a:r>
          </a:p>
        </p:txBody>
      </p:sp>
      <p:sp>
        <p:nvSpPr>
          <p:cNvPr id="46" name="Rectangle 47">
            <a:extLst>
              <a:ext uri="{FF2B5EF4-FFF2-40B4-BE49-F238E27FC236}">
                <a16:creationId xmlns:a16="http://schemas.microsoft.com/office/drawing/2014/main" id="{B39D6BE6-CD11-994C-B4DA-54A99ACD18B6}"/>
              </a:ext>
            </a:extLst>
          </p:cNvPr>
          <p:cNvSpPr/>
          <p:nvPr/>
        </p:nvSpPr>
        <p:spPr>
          <a:xfrm>
            <a:off x="-10594" y="5455403"/>
            <a:ext cx="9165188" cy="588843"/>
          </a:xfrm>
          <a:prstGeom prst="rect">
            <a:avLst/>
          </a:prstGeom>
          <a:solidFill>
            <a:srgbClr val="00206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altLang="zh-CN" dirty="0">
                <a:latin typeface="Arial" panose="020B0604020202020204" pitchFamily="34" charset="0"/>
                <a:ea typeface="LiHei Pro Medium" charset="-120"/>
                <a:cs typeface="Arial" panose="020B0604020202020204" pitchFamily="34" charset="0"/>
              </a:rPr>
              <a:t>Localizing Backscatters by a Single Robot With Zero Start-up Cost</a:t>
            </a:r>
          </a:p>
          <a:p>
            <a:r>
              <a:rPr lang="en-US" sz="1350" b="1" dirty="0" err="1">
                <a:latin typeface="Arial" panose="020B0604020202020204" pitchFamily="34" charset="0"/>
                <a:ea typeface="LiHei Pro Medium" charset="-120"/>
                <a:cs typeface="Arial" panose="020B0604020202020204" pitchFamily="34" charset="0"/>
              </a:rPr>
              <a:t>Shengkai</a:t>
            </a:r>
            <a:r>
              <a:rPr lang="en-US" sz="1350" b="1" dirty="0">
                <a:latin typeface="Arial" panose="020B0604020202020204" pitchFamily="34" charset="0"/>
                <a:ea typeface="LiHei Pro Medium" charset="-120"/>
                <a:cs typeface="Arial" panose="020B0604020202020204" pitchFamily="34" charset="0"/>
              </a:rPr>
              <a:t> Zhang</a:t>
            </a:r>
            <a:r>
              <a:rPr lang="en-US" sz="1350" dirty="0">
                <a:latin typeface="Arial" panose="020B0604020202020204" pitchFamily="34" charset="0"/>
                <a:ea typeface="LiHei Pro Medium" charset="-120"/>
                <a:cs typeface="Arial" panose="020B0604020202020204" pitchFamily="34" charset="0"/>
              </a:rPr>
              <a:t>, Wei Wang, </a:t>
            </a:r>
            <a:r>
              <a:rPr lang="en-US" sz="1350" dirty="0" err="1">
                <a:latin typeface="Arial" panose="020B0604020202020204" pitchFamily="34" charset="0"/>
                <a:ea typeface="LiHei Pro Medium" charset="-120"/>
                <a:cs typeface="Arial" panose="020B0604020202020204" pitchFamily="34" charset="0"/>
              </a:rPr>
              <a:t>Sheyang</a:t>
            </a:r>
            <a:r>
              <a:rPr lang="en-US" sz="1350" dirty="0">
                <a:latin typeface="Arial" panose="020B0604020202020204" pitchFamily="34" charset="0"/>
                <a:ea typeface="LiHei Pro Medium" charset="-120"/>
                <a:cs typeface="Arial" panose="020B0604020202020204" pitchFamily="34" charset="0"/>
              </a:rPr>
              <a:t> Tang, Shi </a:t>
            </a:r>
            <a:r>
              <a:rPr lang="en-US" sz="1350" dirty="0" err="1">
                <a:latin typeface="Arial" panose="020B0604020202020204" pitchFamily="34" charset="0"/>
                <a:ea typeface="LiHei Pro Medium" charset="-120"/>
                <a:cs typeface="Arial" panose="020B0604020202020204" pitchFamily="34" charset="0"/>
              </a:rPr>
              <a:t>Jin</a:t>
            </a:r>
            <a:r>
              <a:rPr lang="en-US" sz="1350" dirty="0">
                <a:latin typeface="Arial" panose="020B0604020202020204" pitchFamily="34" charset="0"/>
                <a:ea typeface="LiHei Pro Medium" charset="-120"/>
                <a:cs typeface="Arial" panose="020B0604020202020204" pitchFamily="34" charset="0"/>
              </a:rPr>
              <a:t>, and Tao Jiang.</a:t>
            </a:r>
            <a:r>
              <a:rPr lang="en-US" sz="1350" baseline="30000" dirty="0">
                <a:latin typeface="Arial" panose="020B0604020202020204" pitchFamily="34" charset="0"/>
                <a:ea typeface="LiHei Pro Medium" charset="-120"/>
                <a:cs typeface="Arial" panose="020B0604020202020204" pitchFamily="34" charset="0"/>
              </a:rPr>
              <a:t> </a:t>
            </a:r>
            <a:r>
              <a:rPr lang="en-US" sz="1350" dirty="0">
                <a:latin typeface="Arial" panose="020B0604020202020204" pitchFamily="34" charset="0"/>
                <a:ea typeface="LiHei Pro Medium" charset="-120"/>
                <a:cs typeface="Arial" panose="020B0604020202020204" pitchFamily="34" charset="0"/>
              </a:rPr>
              <a:t>Huazhong University of Sci. &amp; Tech.</a:t>
            </a:r>
            <a:r>
              <a:rPr lang="en-US" sz="1350" baseline="30000" dirty="0">
                <a:latin typeface="Arial" panose="020B0604020202020204" pitchFamily="34" charset="0"/>
                <a:ea typeface="LiHei Pro Medium" charset="-120"/>
                <a:cs typeface="Arial" panose="020B0604020202020204" pitchFamily="34" charset="0"/>
              </a:rPr>
              <a:t> </a:t>
            </a:r>
            <a:endParaRPr lang="en-US" sz="1350" dirty="0">
              <a:latin typeface="Arial" panose="020B0604020202020204" pitchFamily="34" charset="0"/>
              <a:ea typeface="LiHei Pro Medium" charset="-120"/>
              <a:cs typeface="Arial" panose="020B0604020202020204" pitchFamily="34" charset="0"/>
            </a:endParaRPr>
          </a:p>
        </p:txBody>
      </p:sp>
      <p:sp>
        <p:nvSpPr>
          <p:cNvPr id="28" name="Content Placeholder 2">
            <a:extLst>
              <a:ext uri="{FF2B5EF4-FFF2-40B4-BE49-F238E27FC236}">
                <a16:creationId xmlns:a16="http://schemas.microsoft.com/office/drawing/2014/main" id="{13DC57F5-9C34-354B-93CB-9FA1C042E717}"/>
              </a:ext>
            </a:extLst>
          </p:cNvPr>
          <p:cNvSpPr>
            <a:spLocks noGrp="1"/>
          </p:cNvSpPr>
          <p:nvPr/>
        </p:nvSpPr>
        <p:spPr>
          <a:xfrm>
            <a:off x="6220807" y="1721461"/>
            <a:ext cx="2239295" cy="369333"/>
          </a:xfrm>
          <a:prstGeom prst="rect">
            <a:avLst/>
          </a:prstGeom>
          <a:solidFill>
            <a:schemeClr val="tx1">
              <a:alpha val="50000"/>
            </a:schemeClr>
          </a:solidFill>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950" b="1" dirty="0">
                <a:solidFill>
                  <a:srgbClr val="FFFFFF"/>
                </a:solidFill>
                <a:effectLst>
                  <a:outerShdw blurRad="38100" dist="38100" dir="2700000" algn="tl">
                    <a:srgbClr val="000000">
                      <a:alpha val="43137"/>
                    </a:srgbClr>
                  </a:outerShdw>
                </a:effectLst>
              </a:rPr>
              <a:t>Objective</a:t>
            </a:r>
          </a:p>
        </p:txBody>
      </p:sp>
      <mc:AlternateContent xmlns:mc="http://schemas.openxmlformats.org/markup-compatibility/2006">
        <mc:Choice xmlns:a14="http://schemas.microsoft.com/office/drawing/2010/main" Requires="a14">
          <p:sp>
            <p:nvSpPr>
              <p:cNvPr id="29" name="Rectangle 28">
                <a:extLst>
                  <a:ext uri="{FF2B5EF4-FFF2-40B4-BE49-F238E27FC236}">
                    <a16:creationId xmlns:a16="http://schemas.microsoft.com/office/drawing/2014/main" id="{86E8BC70-B502-BF45-8DB8-302978BE4128}"/>
                  </a:ext>
                </a:extLst>
              </p:cNvPr>
              <p:cNvSpPr/>
              <p:nvPr/>
            </p:nvSpPr>
            <p:spPr>
              <a:xfrm>
                <a:off x="5882862" y="2044939"/>
                <a:ext cx="3117841" cy="5373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1950" b="1" i="1">
                              <a:latin typeface="Cambria Math" panose="02040503050406030204" pitchFamily="18" charset="0"/>
                            </a:rPr>
                          </m:ctrlPr>
                        </m:sSupPr>
                        <m:e>
                          <m:r>
                            <a:rPr lang="en-US" sz="1950" b="1" i="1">
                              <a:latin typeface="Cambria Math" panose="02040503050406030204" pitchFamily="18" charset="0"/>
                            </a:rPr>
                            <m:t>𝑺</m:t>
                          </m:r>
                        </m:e>
                        <m:sup>
                          <m:r>
                            <a:rPr lang="en-US" sz="1950" b="1" i="1">
                              <a:latin typeface="Cambria Math" panose="02040503050406030204" pitchFamily="18" charset="0"/>
                            </a:rPr>
                            <m:t>∗</m:t>
                          </m:r>
                        </m:sup>
                      </m:sSup>
                      <m:r>
                        <a:rPr lang="en-US" sz="1950" i="1">
                          <a:latin typeface="Cambria Math" panose="02040503050406030204" pitchFamily="18" charset="0"/>
                        </a:rPr>
                        <m:t>=</m:t>
                      </m:r>
                      <m:func>
                        <m:funcPr>
                          <m:ctrlPr>
                            <a:rPr lang="en-US" sz="1950" i="1">
                              <a:latin typeface="Cambria Math" panose="02040503050406030204" pitchFamily="18" charset="0"/>
                            </a:rPr>
                          </m:ctrlPr>
                        </m:funcPr>
                        <m:fName>
                          <m:limLow>
                            <m:limLowPr>
                              <m:ctrlPr>
                                <a:rPr lang="en-US" sz="1950" i="1">
                                  <a:latin typeface="Cambria Math" panose="02040503050406030204" pitchFamily="18" charset="0"/>
                                </a:rPr>
                              </m:ctrlPr>
                            </m:limLowPr>
                            <m:e>
                              <m:r>
                                <m:rPr>
                                  <m:sty m:val="p"/>
                                </m:rPr>
                                <a:rPr lang="en-US" sz="1950">
                                  <a:latin typeface="Cambria Math" panose="02040503050406030204" pitchFamily="18" charset="0"/>
                                </a:rPr>
                                <m:t>argmin</m:t>
                              </m:r>
                            </m:e>
                            <m:lim>
                              <m:r>
                                <a:rPr lang="en-US" sz="1950" b="1" i="1">
                                  <a:latin typeface="Cambria Math" panose="02040503050406030204" pitchFamily="18" charset="0"/>
                                </a:rPr>
                                <m:t>𝑺</m:t>
                              </m:r>
                            </m:lim>
                          </m:limLow>
                        </m:fName>
                        <m:e>
                          <m:d>
                            <m:dPr>
                              <m:begChr m:val="{"/>
                              <m:endChr m:val="}"/>
                              <m:ctrlPr>
                                <a:rPr lang="en-US" sz="1950" i="1">
                                  <a:latin typeface="Cambria Math" panose="02040503050406030204" pitchFamily="18" charset="0"/>
                                </a:rPr>
                              </m:ctrlPr>
                            </m:dPr>
                            <m:e>
                              <m:r>
                                <a:rPr lang="en-US" sz="1950" b="1" i="1">
                                  <a:latin typeface="Cambria Math" panose="02040503050406030204" pitchFamily="18" charset="0"/>
                                </a:rPr>
                                <m:t>𝑨</m:t>
                              </m:r>
                              <m:d>
                                <m:dPr>
                                  <m:ctrlPr>
                                    <a:rPr lang="en-US" sz="1950" i="1">
                                      <a:latin typeface="Cambria Math" panose="02040503050406030204" pitchFamily="18" charset="0"/>
                                    </a:rPr>
                                  </m:ctrlPr>
                                </m:dPr>
                                <m:e>
                                  <m:r>
                                    <a:rPr lang="en-US" sz="1950" b="1" i="1">
                                      <a:latin typeface="Cambria Math" panose="02040503050406030204" pitchFamily="18" charset="0"/>
                                    </a:rPr>
                                    <m:t>𝑺</m:t>
                                  </m:r>
                                </m:e>
                              </m:d>
                              <m:r>
                                <a:rPr lang="en-US" sz="1950" i="1">
                                  <a:latin typeface="Cambria Math" panose="02040503050406030204" pitchFamily="18" charset="0"/>
                                </a:rPr>
                                <m:t>+</m:t>
                              </m:r>
                              <m:r>
                                <a:rPr lang="en-US" sz="1950" b="1" i="1">
                                  <a:latin typeface="Cambria Math" panose="02040503050406030204" pitchFamily="18" charset="0"/>
                                </a:rPr>
                                <m:t>𝑫</m:t>
                              </m:r>
                              <m:r>
                                <a:rPr lang="en-US" sz="1950" i="1">
                                  <a:latin typeface="Cambria Math" panose="02040503050406030204" pitchFamily="18" charset="0"/>
                                </a:rPr>
                                <m:t>(</m:t>
                              </m:r>
                              <m:r>
                                <a:rPr lang="en-US" sz="1950" b="1" i="1">
                                  <a:latin typeface="Cambria Math" panose="02040503050406030204" pitchFamily="18" charset="0"/>
                                </a:rPr>
                                <m:t>𝑺</m:t>
                              </m:r>
                              <m:r>
                                <a:rPr lang="en-US" sz="1950" i="1">
                                  <a:latin typeface="Cambria Math" panose="02040503050406030204" pitchFamily="18" charset="0"/>
                                </a:rPr>
                                <m:t>)</m:t>
                              </m:r>
                            </m:e>
                          </m:d>
                        </m:e>
                      </m:func>
                    </m:oMath>
                  </m:oMathPara>
                </a14:m>
                <a:endParaRPr lang="en-US" sz="1950" dirty="0"/>
              </a:p>
            </p:txBody>
          </p:sp>
        </mc:Choice>
        <mc:Fallback>
          <p:sp>
            <p:nvSpPr>
              <p:cNvPr id="29" name="Rectangle 28">
                <a:extLst>
                  <a:ext uri="{FF2B5EF4-FFF2-40B4-BE49-F238E27FC236}">
                    <a16:creationId xmlns:a16="http://schemas.microsoft.com/office/drawing/2014/main" id="{86E8BC70-B502-BF45-8DB8-302978BE4128}"/>
                  </a:ext>
                </a:extLst>
              </p:cNvPr>
              <p:cNvSpPr>
                <a:spLocks noRot="1" noChangeAspect="1" noMove="1" noResize="1" noEditPoints="1" noAdjustHandles="1" noChangeArrowheads="1" noChangeShapeType="1" noTextEdit="1"/>
              </p:cNvSpPr>
              <p:nvPr/>
            </p:nvSpPr>
            <p:spPr>
              <a:xfrm>
                <a:off x="5882862" y="2044939"/>
                <a:ext cx="3117841" cy="537327"/>
              </a:xfrm>
              <a:prstGeom prst="rect">
                <a:avLst/>
              </a:prstGeom>
              <a:blipFill>
                <a:blip r:embed="rId5"/>
                <a:stretch>
                  <a:fillRect b="-2326"/>
                </a:stretch>
              </a:blipFill>
            </p:spPr>
            <p:txBody>
              <a:bodyPr/>
              <a:lstStyle/>
              <a:p>
                <a:r>
                  <a:rPr lang="en-US">
                    <a:noFill/>
                  </a:rPr>
                  <a:t> </a:t>
                </a:r>
              </a:p>
            </p:txBody>
          </p:sp>
        </mc:Fallback>
      </mc:AlternateContent>
      <p:sp>
        <p:nvSpPr>
          <p:cNvPr id="30" name="Content Placeholder 2">
            <a:extLst>
              <a:ext uri="{FF2B5EF4-FFF2-40B4-BE49-F238E27FC236}">
                <a16:creationId xmlns:a16="http://schemas.microsoft.com/office/drawing/2014/main" id="{EA97F881-0878-1D44-97CE-49D7A1893381}"/>
              </a:ext>
            </a:extLst>
          </p:cNvPr>
          <p:cNvSpPr>
            <a:spLocks noGrp="1"/>
          </p:cNvSpPr>
          <p:nvPr/>
        </p:nvSpPr>
        <p:spPr>
          <a:xfrm>
            <a:off x="192366" y="2358553"/>
            <a:ext cx="2239295" cy="667901"/>
          </a:xfrm>
          <a:prstGeom prst="rect">
            <a:avLst/>
          </a:prstGeom>
          <a:solidFill>
            <a:schemeClr val="tx1">
              <a:alpha val="50000"/>
            </a:schemeClr>
          </a:solidFill>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950" b="1" dirty="0" err="1">
                <a:solidFill>
                  <a:srgbClr val="FFFFFF"/>
                </a:solidFill>
                <a:effectLst>
                  <a:outerShdw blurRad="38100" dist="38100" dir="2700000" algn="tl">
                    <a:srgbClr val="000000">
                      <a:alpha val="43137"/>
                    </a:srgbClr>
                  </a:outerShdw>
                </a:effectLst>
              </a:rPr>
              <a:t>Mahalanobis</a:t>
            </a:r>
            <a:r>
              <a:rPr lang="en-US" sz="1950" b="1" dirty="0">
                <a:solidFill>
                  <a:srgbClr val="FFFFFF"/>
                </a:solidFill>
                <a:effectLst>
                  <a:outerShdw blurRad="38100" dist="38100" dir="2700000" algn="tl">
                    <a:srgbClr val="000000">
                      <a:alpha val="43137"/>
                    </a:srgbClr>
                  </a:outerShdw>
                </a:effectLst>
              </a:rPr>
              <a:t> norm of </a:t>
            </a:r>
            <a:r>
              <a:rPr lang="en-US" sz="1950" b="1" dirty="0" err="1">
                <a:solidFill>
                  <a:srgbClr val="FFFFFF"/>
                </a:solidFill>
                <a:effectLst>
                  <a:outerShdw blurRad="38100" dist="38100" dir="2700000" algn="tl">
                    <a:srgbClr val="000000">
                      <a:alpha val="43137"/>
                    </a:srgbClr>
                  </a:outerShdw>
                </a:effectLst>
              </a:rPr>
              <a:t>AoAs</a:t>
            </a:r>
            <a:endParaRPr lang="en-US" sz="1950" b="1" dirty="0">
              <a:solidFill>
                <a:srgbClr val="FFFFFF"/>
              </a:solidFill>
              <a:effectLst>
                <a:outerShdw blurRad="38100" dist="38100" dir="2700000" algn="tl">
                  <a:srgbClr val="000000">
                    <a:alpha val="43137"/>
                  </a:srgbClr>
                </a:outerShdw>
              </a:effectLst>
            </a:endParaRPr>
          </a:p>
        </p:txBody>
      </p:sp>
      <mc:AlternateContent xmlns:mc="http://schemas.openxmlformats.org/markup-compatibility/2006">
        <mc:Choice xmlns:a14="http://schemas.microsoft.com/office/drawing/2010/main" Requires="a14">
          <p:sp>
            <p:nvSpPr>
              <p:cNvPr id="31" name="Rectangle 30">
                <a:extLst>
                  <a:ext uri="{FF2B5EF4-FFF2-40B4-BE49-F238E27FC236}">
                    <a16:creationId xmlns:a16="http://schemas.microsoft.com/office/drawing/2014/main" id="{A59F16BE-3FFC-CF4D-A157-0993D5B3E241}"/>
                  </a:ext>
                </a:extLst>
              </p:cNvPr>
              <p:cNvSpPr/>
              <p:nvPr/>
            </p:nvSpPr>
            <p:spPr>
              <a:xfrm>
                <a:off x="2431661" y="2365011"/>
                <a:ext cx="4977645" cy="8557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50" b="1" i="1">
                          <a:latin typeface="Cambria Math" panose="02040503050406030204" pitchFamily="18" charset="0"/>
                        </a:rPr>
                        <m:t>𝑨</m:t>
                      </m:r>
                      <m:d>
                        <m:dPr>
                          <m:ctrlPr>
                            <a:rPr lang="en-US" sz="1950" i="1">
                              <a:latin typeface="Cambria Math" panose="02040503050406030204" pitchFamily="18" charset="0"/>
                            </a:rPr>
                          </m:ctrlPr>
                        </m:dPr>
                        <m:e>
                          <m:r>
                            <a:rPr lang="en-US" sz="1950" b="1" i="1">
                              <a:latin typeface="Cambria Math" panose="02040503050406030204" pitchFamily="18" charset="0"/>
                            </a:rPr>
                            <m:t>𝑺</m:t>
                          </m:r>
                        </m:e>
                      </m:d>
                      <m:r>
                        <a:rPr lang="en-US" sz="1950" i="1">
                          <a:latin typeface="Cambria Math" panose="02040503050406030204" pitchFamily="18" charset="0"/>
                        </a:rPr>
                        <m:t>=</m:t>
                      </m:r>
                      <m:nary>
                        <m:naryPr>
                          <m:chr m:val="∑"/>
                          <m:supHide m:val="on"/>
                          <m:ctrlPr>
                            <a:rPr lang="en-US" sz="1950" i="1">
                              <a:latin typeface="Cambria Math" panose="02040503050406030204" pitchFamily="18" charset="0"/>
                            </a:rPr>
                          </m:ctrlPr>
                        </m:naryPr>
                        <m:sub>
                          <m:d>
                            <m:dPr>
                              <m:ctrlPr>
                                <a:rPr lang="en-US" sz="1950" i="1">
                                  <a:latin typeface="Cambria Math" panose="02040503050406030204" pitchFamily="18" charset="0"/>
                                </a:rPr>
                              </m:ctrlPr>
                            </m:dPr>
                            <m:e>
                              <m:r>
                                <m:rPr>
                                  <m:brk m:alnAt="7"/>
                                </m:rPr>
                                <a:rPr lang="en-US" sz="1950" i="1">
                                  <a:latin typeface="Cambria Math" panose="02040503050406030204" pitchFamily="18" charset="0"/>
                                </a:rPr>
                                <m:t>𝑖</m:t>
                              </m:r>
                              <m:r>
                                <a:rPr lang="en-US" sz="1950" i="1">
                                  <a:latin typeface="Cambria Math" panose="02040503050406030204" pitchFamily="18" charset="0"/>
                                </a:rPr>
                                <m:t>, </m:t>
                              </m:r>
                              <m:r>
                                <a:rPr lang="en-US" sz="1950" i="1">
                                  <a:latin typeface="Cambria Math" panose="02040503050406030204" pitchFamily="18" charset="0"/>
                                </a:rPr>
                                <m:t>𝑗</m:t>
                              </m:r>
                            </m:e>
                          </m:d>
                          <m:r>
                            <a:rPr lang="en-US" sz="1950" i="1">
                              <a:latin typeface="Cambria Math" panose="02040503050406030204" pitchFamily="18" charset="0"/>
                            </a:rPr>
                            <m:t>∈</m:t>
                          </m:r>
                          <m:r>
                            <a:rPr lang="en-US" sz="1950" i="1">
                              <a:latin typeface="Cambria Math" panose="02040503050406030204" pitchFamily="18" charset="0"/>
                            </a:rPr>
                            <m:t>𝐴</m:t>
                          </m:r>
                        </m:sub>
                        <m:sup/>
                        <m:e>
                          <m:sSup>
                            <m:sSupPr>
                              <m:ctrlPr>
                                <a:rPr lang="en-US" sz="1950" i="1">
                                  <a:latin typeface="Cambria Math" panose="02040503050406030204" pitchFamily="18" charset="0"/>
                                </a:rPr>
                              </m:ctrlPr>
                            </m:sSupPr>
                            <m:e>
                              <m:d>
                                <m:dPr>
                                  <m:ctrlPr>
                                    <a:rPr lang="en-US" sz="1950" i="1">
                                      <a:latin typeface="Cambria Math" panose="02040503050406030204" pitchFamily="18" charset="0"/>
                                    </a:rPr>
                                  </m:ctrlPr>
                                </m:dPr>
                                <m:e>
                                  <m:sSubSup>
                                    <m:sSubSupPr>
                                      <m:ctrlPr>
                                        <a:rPr lang="en-US" sz="1950" b="1" i="1">
                                          <a:latin typeface="Cambria Math" panose="02040503050406030204" pitchFamily="18" charset="0"/>
                                        </a:rPr>
                                      </m:ctrlPr>
                                    </m:sSubSupPr>
                                    <m:e>
                                      <m:acc>
                                        <m:accPr>
                                          <m:chr m:val="̂"/>
                                          <m:ctrlPr>
                                            <a:rPr lang="en-US" sz="1950" i="1">
                                              <a:latin typeface="Cambria Math" panose="02040503050406030204" pitchFamily="18" charset="0"/>
                                            </a:rPr>
                                          </m:ctrlPr>
                                        </m:accPr>
                                        <m:e>
                                          <m:r>
                                            <a:rPr lang="en-US" sz="1950" b="1" i="1">
                                              <a:latin typeface="Cambria Math" panose="02040503050406030204" pitchFamily="18" charset="0"/>
                                            </a:rPr>
                                            <m:t>𝒐</m:t>
                                          </m:r>
                                        </m:e>
                                      </m:acc>
                                    </m:e>
                                    <m:sub>
                                      <m:r>
                                        <a:rPr lang="en-US" sz="1950" i="1">
                                          <a:latin typeface="Cambria Math" panose="02040503050406030204" pitchFamily="18" charset="0"/>
                                        </a:rPr>
                                        <m:t>𝑖</m:t>
                                      </m:r>
                                    </m:sub>
                                    <m:sup>
                                      <m:r>
                                        <a:rPr lang="en-US" sz="1950" i="1">
                                          <a:latin typeface="Cambria Math" panose="02040503050406030204" pitchFamily="18" charset="0"/>
                                        </a:rPr>
                                        <m:t>𝑗</m:t>
                                      </m:r>
                                    </m:sup>
                                  </m:sSubSup>
                                  <m:r>
                                    <a:rPr lang="en-US" sz="1950" i="1">
                                      <a:latin typeface="Cambria Math" panose="02040503050406030204" pitchFamily="18" charset="0"/>
                                    </a:rPr>
                                    <m:t>−</m:t>
                                  </m:r>
                                  <m:sSubSup>
                                    <m:sSubSupPr>
                                      <m:ctrlPr>
                                        <a:rPr lang="en-US" sz="1950" i="1">
                                          <a:latin typeface="Cambria Math" panose="02040503050406030204" pitchFamily="18" charset="0"/>
                                        </a:rPr>
                                      </m:ctrlPr>
                                    </m:sSubSupPr>
                                    <m:e>
                                      <m:r>
                                        <a:rPr lang="en-US" sz="1950" b="1" i="1">
                                          <a:latin typeface="Cambria Math" panose="02040503050406030204" pitchFamily="18" charset="0"/>
                                        </a:rPr>
                                        <m:t>𝑸</m:t>
                                      </m:r>
                                    </m:e>
                                    <m:sub>
                                      <m:r>
                                        <a:rPr lang="en-US" sz="1950" i="1">
                                          <a:latin typeface="Cambria Math" panose="02040503050406030204" pitchFamily="18" charset="0"/>
                                        </a:rPr>
                                        <m:t>𝑖</m:t>
                                      </m:r>
                                    </m:sub>
                                    <m:sup>
                                      <m:r>
                                        <a:rPr lang="en-US" sz="1950" i="1">
                                          <a:latin typeface="Cambria Math" panose="02040503050406030204" pitchFamily="18" charset="0"/>
                                        </a:rPr>
                                        <m:t>𝑗</m:t>
                                      </m:r>
                                    </m:sup>
                                  </m:sSubSup>
                                  <m:r>
                                    <a:rPr lang="en-US" sz="1950" b="1" i="1">
                                      <a:latin typeface="Cambria Math" panose="02040503050406030204" pitchFamily="18" charset="0"/>
                                    </a:rPr>
                                    <m:t>𝑺</m:t>
                                  </m:r>
                                </m:e>
                              </m:d>
                            </m:e>
                            <m:sup>
                              <m:r>
                                <a:rPr lang="en-US" sz="1950" i="1">
                                  <a:latin typeface="Cambria Math" panose="02040503050406030204" pitchFamily="18" charset="0"/>
                                </a:rPr>
                                <m:t>𝑇</m:t>
                              </m:r>
                            </m:sup>
                          </m:sSup>
                          <m:sSup>
                            <m:sSupPr>
                              <m:ctrlPr>
                                <a:rPr lang="en-US" sz="1950" i="1">
                                  <a:latin typeface="Cambria Math" panose="02040503050406030204" pitchFamily="18" charset="0"/>
                                </a:rPr>
                              </m:ctrlPr>
                            </m:sSupPr>
                            <m:e>
                              <m:d>
                                <m:dPr>
                                  <m:ctrlPr>
                                    <a:rPr lang="en-US" sz="1950" i="1">
                                      <a:latin typeface="Cambria Math" panose="02040503050406030204" pitchFamily="18" charset="0"/>
                                    </a:rPr>
                                  </m:ctrlPr>
                                </m:dPr>
                                <m:e>
                                  <m:sSubSup>
                                    <m:sSubSupPr>
                                      <m:ctrlPr>
                                        <a:rPr lang="en-US" sz="1950" i="1">
                                          <a:latin typeface="Cambria Math" panose="02040503050406030204" pitchFamily="18" charset="0"/>
                                        </a:rPr>
                                      </m:ctrlPr>
                                    </m:sSubSupPr>
                                    <m:e>
                                      <m:r>
                                        <a:rPr lang="en-US" sz="1950" b="1">
                                          <a:latin typeface="Cambria Math" panose="02040503050406030204" pitchFamily="18" charset="0"/>
                                        </a:rPr>
                                        <m:t>𝛀</m:t>
                                      </m:r>
                                    </m:e>
                                    <m:sub>
                                      <m:r>
                                        <a:rPr lang="en-US" sz="1950" i="1">
                                          <a:latin typeface="Cambria Math" panose="02040503050406030204" pitchFamily="18" charset="0"/>
                                        </a:rPr>
                                        <m:t>𝑖</m:t>
                                      </m:r>
                                    </m:sub>
                                    <m:sup>
                                      <m:r>
                                        <a:rPr lang="en-US" sz="1950" i="1">
                                          <a:latin typeface="Cambria Math" panose="02040503050406030204" pitchFamily="18" charset="0"/>
                                        </a:rPr>
                                        <m:t>𝑗</m:t>
                                      </m:r>
                                    </m:sup>
                                  </m:sSubSup>
                                </m:e>
                              </m:d>
                            </m:e>
                            <m:sup>
                              <m:r>
                                <a:rPr lang="en-US" sz="1950" i="1">
                                  <a:latin typeface="Cambria Math" panose="02040503050406030204" pitchFamily="18" charset="0"/>
                                </a:rPr>
                                <m:t>−1</m:t>
                              </m:r>
                            </m:sup>
                          </m:sSup>
                          <m:d>
                            <m:dPr>
                              <m:ctrlPr>
                                <a:rPr lang="en-US" sz="1950" i="1">
                                  <a:latin typeface="Cambria Math" panose="02040503050406030204" pitchFamily="18" charset="0"/>
                                </a:rPr>
                              </m:ctrlPr>
                            </m:dPr>
                            <m:e>
                              <m:sSubSup>
                                <m:sSubSupPr>
                                  <m:ctrlPr>
                                    <a:rPr lang="en-US" sz="1950" b="1" i="1">
                                      <a:latin typeface="Cambria Math" panose="02040503050406030204" pitchFamily="18" charset="0"/>
                                    </a:rPr>
                                  </m:ctrlPr>
                                </m:sSubSupPr>
                                <m:e>
                                  <m:acc>
                                    <m:accPr>
                                      <m:chr m:val="̂"/>
                                      <m:ctrlPr>
                                        <a:rPr lang="en-US" sz="1950" i="1">
                                          <a:latin typeface="Cambria Math" panose="02040503050406030204" pitchFamily="18" charset="0"/>
                                        </a:rPr>
                                      </m:ctrlPr>
                                    </m:accPr>
                                    <m:e>
                                      <m:r>
                                        <a:rPr lang="en-US" sz="1950" b="1" i="1">
                                          <a:latin typeface="Cambria Math" panose="02040503050406030204" pitchFamily="18" charset="0"/>
                                        </a:rPr>
                                        <m:t>𝒐</m:t>
                                      </m:r>
                                    </m:e>
                                  </m:acc>
                                </m:e>
                                <m:sub>
                                  <m:r>
                                    <a:rPr lang="en-US" sz="1950" i="1">
                                      <a:latin typeface="Cambria Math" panose="02040503050406030204" pitchFamily="18" charset="0"/>
                                    </a:rPr>
                                    <m:t>𝑖</m:t>
                                  </m:r>
                                </m:sub>
                                <m:sup>
                                  <m:r>
                                    <a:rPr lang="en-US" sz="1950" i="1">
                                      <a:latin typeface="Cambria Math" panose="02040503050406030204" pitchFamily="18" charset="0"/>
                                    </a:rPr>
                                    <m:t>𝑗</m:t>
                                  </m:r>
                                </m:sup>
                              </m:sSubSup>
                              <m:r>
                                <a:rPr lang="en-US" sz="1950" i="1">
                                  <a:latin typeface="Cambria Math" panose="02040503050406030204" pitchFamily="18" charset="0"/>
                                </a:rPr>
                                <m:t>−</m:t>
                              </m:r>
                              <m:sSubSup>
                                <m:sSubSupPr>
                                  <m:ctrlPr>
                                    <a:rPr lang="en-US" sz="1950" i="1">
                                      <a:latin typeface="Cambria Math" panose="02040503050406030204" pitchFamily="18" charset="0"/>
                                    </a:rPr>
                                  </m:ctrlPr>
                                </m:sSubSupPr>
                                <m:e>
                                  <m:r>
                                    <a:rPr lang="en-US" sz="1950" b="1" i="1">
                                      <a:latin typeface="Cambria Math" panose="02040503050406030204" pitchFamily="18" charset="0"/>
                                    </a:rPr>
                                    <m:t>𝑸</m:t>
                                  </m:r>
                                </m:e>
                                <m:sub>
                                  <m:r>
                                    <a:rPr lang="en-US" sz="1950" i="1">
                                      <a:latin typeface="Cambria Math" panose="02040503050406030204" pitchFamily="18" charset="0"/>
                                    </a:rPr>
                                    <m:t>𝑖</m:t>
                                  </m:r>
                                </m:sub>
                                <m:sup>
                                  <m:r>
                                    <a:rPr lang="en-US" sz="1950" i="1">
                                      <a:latin typeface="Cambria Math" panose="02040503050406030204" pitchFamily="18" charset="0"/>
                                    </a:rPr>
                                    <m:t>𝑗</m:t>
                                  </m:r>
                                </m:sup>
                              </m:sSubSup>
                              <m:r>
                                <a:rPr lang="en-US" sz="1950" b="1" i="1">
                                  <a:latin typeface="Cambria Math" panose="02040503050406030204" pitchFamily="18" charset="0"/>
                                </a:rPr>
                                <m:t>𝑺</m:t>
                              </m:r>
                            </m:e>
                          </m:d>
                        </m:e>
                      </m:nary>
                    </m:oMath>
                  </m:oMathPara>
                </a14:m>
                <a:endParaRPr lang="en-US" sz="1950" dirty="0"/>
              </a:p>
            </p:txBody>
          </p:sp>
        </mc:Choice>
        <mc:Fallback>
          <p:sp>
            <p:nvSpPr>
              <p:cNvPr id="31" name="Rectangle 30">
                <a:extLst>
                  <a:ext uri="{FF2B5EF4-FFF2-40B4-BE49-F238E27FC236}">
                    <a16:creationId xmlns:a16="http://schemas.microsoft.com/office/drawing/2014/main" id="{A59F16BE-3FFC-CF4D-A157-0993D5B3E241}"/>
                  </a:ext>
                </a:extLst>
              </p:cNvPr>
              <p:cNvSpPr>
                <a:spLocks noRot="1" noChangeAspect="1" noMove="1" noResize="1" noEditPoints="1" noAdjustHandles="1" noChangeArrowheads="1" noChangeShapeType="1" noTextEdit="1"/>
              </p:cNvSpPr>
              <p:nvPr/>
            </p:nvSpPr>
            <p:spPr>
              <a:xfrm>
                <a:off x="2431661" y="2365011"/>
                <a:ext cx="4977645" cy="855747"/>
              </a:xfrm>
              <a:prstGeom prst="rect">
                <a:avLst/>
              </a:prstGeom>
              <a:blipFill>
                <a:blip r:embed="rId6"/>
                <a:stretch>
                  <a:fillRect t="-121739" b="-165217"/>
                </a:stretch>
              </a:blipFill>
            </p:spPr>
            <p:txBody>
              <a:bodyPr/>
              <a:lstStyle/>
              <a:p>
                <a:r>
                  <a:rPr lang="en-US">
                    <a:noFill/>
                  </a:rPr>
                  <a:t> </a:t>
                </a:r>
              </a:p>
            </p:txBody>
          </p:sp>
        </mc:Fallback>
      </mc:AlternateContent>
      <p:sp>
        <p:nvSpPr>
          <p:cNvPr id="34" name="Content Placeholder 2">
            <a:extLst>
              <a:ext uri="{FF2B5EF4-FFF2-40B4-BE49-F238E27FC236}">
                <a16:creationId xmlns:a16="http://schemas.microsoft.com/office/drawing/2014/main" id="{16C9014E-B03F-1144-A557-17FAB5FD2794}"/>
              </a:ext>
            </a:extLst>
          </p:cNvPr>
          <p:cNvSpPr>
            <a:spLocks noGrp="1"/>
          </p:cNvSpPr>
          <p:nvPr/>
        </p:nvSpPr>
        <p:spPr>
          <a:xfrm>
            <a:off x="192365" y="3494893"/>
            <a:ext cx="2239295" cy="667901"/>
          </a:xfrm>
          <a:prstGeom prst="rect">
            <a:avLst/>
          </a:prstGeom>
          <a:solidFill>
            <a:schemeClr val="tx1">
              <a:alpha val="50000"/>
            </a:schemeClr>
          </a:solidFill>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950" b="1" dirty="0" err="1">
                <a:solidFill>
                  <a:srgbClr val="FFFFFF"/>
                </a:solidFill>
                <a:effectLst>
                  <a:outerShdw blurRad="38100" dist="38100" dir="2700000" algn="tl">
                    <a:srgbClr val="000000">
                      <a:alpha val="43137"/>
                    </a:srgbClr>
                  </a:outerShdw>
                </a:effectLst>
              </a:rPr>
              <a:t>Mahalanobis</a:t>
            </a:r>
            <a:r>
              <a:rPr lang="en-US" sz="1950" b="1" dirty="0">
                <a:solidFill>
                  <a:srgbClr val="FFFFFF"/>
                </a:solidFill>
                <a:effectLst>
                  <a:outerShdw blurRad="38100" dist="38100" dir="2700000" algn="tl">
                    <a:srgbClr val="000000">
                      <a:alpha val="43137"/>
                    </a:srgbClr>
                  </a:outerShdw>
                </a:effectLst>
              </a:rPr>
              <a:t> norm of </a:t>
            </a:r>
            <a:r>
              <a:rPr lang="en-US" sz="1950" b="1" dirty="0" err="1">
                <a:solidFill>
                  <a:srgbClr val="FFFFFF"/>
                </a:solidFill>
                <a:effectLst>
                  <a:outerShdw blurRad="38100" dist="38100" dir="2700000" algn="tl">
                    <a:srgbClr val="000000">
                      <a:alpha val="43137"/>
                    </a:srgbClr>
                  </a:outerShdw>
                </a:effectLst>
              </a:rPr>
              <a:t>odometries</a:t>
            </a:r>
            <a:endParaRPr lang="en-US" sz="1950" b="1" dirty="0">
              <a:solidFill>
                <a:srgbClr val="FFFFFF"/>
              </a:solidFill>
              <a:effectLst>
                <a:outerShdw blurRad="38100" dist="38100" dir="2700000" algn="tl">
                  <a:srgbClr val="000000">
                    <a:alpha val="43137"/>
                  </a:srgbClr>
                </a:outerShdw>
              </a:effectLst>
            </a:endParaRPr>
          </a:p>
        </p:txBody>
      </p:sp>
      <mc:AlternateContent xmlns:mc="http://schemas.openxmlformats.org/markup-compatibility/2006">
        <mc:Choice xmlns:a14="http://schemas.microsoft.com/office/drawing/2010/main" Requires="a14">
          <p:sp>
            <p:nvSpPr>
              <p:cNvPr id="25" name="Rectangle 24">
                <a:extLst>
                  <a:ext uri="{FF2B5EF4-FFF2-40B4-BE49-F238E27FC236}">
                    <a16:creationId xmlns:a16="http://schemas.microsoft.com/office/drawing/2014/main" id="{A31676D5-E83F-F94E-8785-8E5A57A0A78A}"/>
                  </a:ext>
                </a:extLst>
              </p:cNvPr>
              <p:cNvSpPr/>
              <p:nvPr/>
            </p:nvSpPr>
            <p:spPr>
              <a:xfrm>
                <a:off x="2372947" y="3439433"/>
                <a:ext cx="6033383" cy="82048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50" b="1" i="1">
                          <a:latin typeface="Cambria Math" panose="02040503050406030204" pitchFamily="18" charset="0"/>
                        </a:rPr>
                        <m:t>𝑫</m:t>
                      </m:r>
                      <m:d>
                        <m:dPr>
                          <m:ctrlPr>
                            <a:rPr lang="en-US" sz="1950" i="1">
                              <a:latin typeface="Cambria Math" panose="02040503050406030204" pitchFamily="18" charset="0"/>
                            </a:rPr>
                          </m:ctrlPr>
                        </m:dPr>
                        <m:e>
                          <m:r>
                            <a:rPr lang="en-US" sz="1950" b="1" i="1">
                              <a:latin typeface="Cambria Math" panose="02040503050406030204" pitchFamily="18" charset="0"/>
                            </a:rPr>
                            <m:t>𝑺</m:t>
                          </m:r>
                        </m:e>
                      </m:d>
                      <m:r>
                        <a:rPr lang="en-US" sz="1950" i="1">
                          <a:latin typeface="Cambria Math" panose="02040503050406030204" pitchFamily="18" charset="0"/>
                        </a:rPr>
                        <m:t>=</m:t>
                      </m:r>
                      <m:nary>
                        <m:naryPr>
                          <m:chr m:val="∑"/>
                          <m:supHide m:val="on"/>
                          <m:ctrlPr>
                            <a:rPr lang="en-US" sz="1950" i="1">
                              <a:latin typeface="Cambria Math" panose="02040503050406030204" pitchFamily="18" charset="0"/>
                            </a:rPr>
                          </m:ctrlPr>
                        </m:naryPr>
                        <m:sub>
                          <m:r>
                            <m:rPr>
                              <m:brk m:alnAt="7"/>
                            </m:rPr>
                            <a:rPr lang="en-US" sz="1950" i="1">
                              <a:latin typeface="Cambria Math" panose="02040503050406030204" pitchFamily="18" charset="0"/>
                            </a:rPr>
                            <m:t>𝑘</m:t>
                          </m:r>
                          <m:r>
                            <a:rPr lang="en-US" sz="1950" i="1">
                              <a:latin typeface="Cambria Math" panose="02040503050406030204" pitchFamily="18" charset="0"/>
                            </a:rPr>
                            <m:t>∈</m:t>
                          </m:r>
                          <m:r>
                            <a:rPr lang="en-US" sz="1950" i="1">
                              <a:latin typeface="Cambria Math" panose="02040503050406030204" pitchFamily="18" charset="0"/>
                            </a:rPr>
                            <m:t>𝐼</m:t>
                          </m:r>
                        </m:sub>
                        <m:sup/>
                        <m:e>
                          <m:sSup>
                            <m:sSupPr>
                              <m:ctrlPr>
                                <a:rPr lang="en-US" sz="1950" i="1">
                                  <a:latin typeface="Cambria Math" panose="02040503050406030204" pitchFamily="18" charset="0"/>
                                </a:rPr>
                              </m:ctrlPr>
                            </m:sSupPr>
                            <m:e>
                              <m:d>
                                <m:dPr>
                                  <m:ctrlPr>
                                    <a:rPr lang="en-US" sz="1950" i="1">
                                      <a:latin typeface="Cambria Math" panose="02040503050406030204" pitchFamily="18" charset="0"/>
                                    </a:rPr>
                                  </m:ctrlPr>
                                </m:dPr>
                                <m:e>
                                  <m:sSubSup>
                                    <m:sSubSupPr>
                                      <m:ctrlPr>
                                        <a:rPr lang="en-US" sz="1950" b="1" i="1">
                                          <a:latin typeface="Cambria Math" panose="02040503050406030204" pitchFamily="18" charset="0"/>
                                        </a:rPr>
                                      </m:ctrlPr>
                                    </m:sSubSupPr>
                                    <m:e>
                                      <m:acc>
                                        <m:accPr>
                                          <m:chr m:val="̂"/>
                                          <m:ctrlPr>
                                            <a:rPr lang="en-US" sz="1950" i="1">
                                              <a:latin typeface="Cambria Math" panose="02040503050406030204" pitchFamily="18" charset="0"/>
                                            </a:rPr>
                                          </m:ctrlPr>
                                        </m:accPr>
                                        <m:e>
                                          <m:r>
                                            <a:rPr lang="en-US" sz="1950" b="1" i="1">
                                              <a:latin typeface="Cambria Math" panose="02040503050406030204" pitchFamily="18" charset="0"/>
                                            </a:rPr>
                                            <m:t>𝒖</m:t>
                                          </m:r>
                                        </m:e>
                                      </m:acc>
                                    </m:e>
                                    <m:sub>
                                      <m:r>
                                        <a:rPr lang="en-US" sz="1950" i="1">
                                          <a:latin typeface="Cambria Math" panose="02040503050406030204" pitchFamily="18" charset="0"/>
                                        </a:rPr>
                                        <m:t>𝑘</m:t>
                                      </m:r>
                                      <m:r>
                                        <a:rPr lang="en-US" sz="1950" b="1" i="1">
                                          <a:latin typeface="Cambria Math" panose="02040503050406030204" pitchFamily="18" charset="0"/>
                                        </a:rPr>
                                        <m:t>+</m:t>
                                      </m:r>
                                      <m:r>
                                        <a:rPr lang="en-US" sz="1950" i="1">
                                          <a:latin typeface="Cambria Math" panose="02040503050406030204" pitchFamily="18" charset="0"/>
                                        </a:rPr>
                                        <m:t>1</m:t>
                                      </m:r>
                                    </m:sub>
                                    <m:sup>
                                      <m:r>
                                        <a:rPr lang="en-US" sz="1950" i="1">
                                          <a:latin typeface="Cambria Math" panose="02040503050406030204" pitchFamily="18" charset="0"/>
                                        </a:rPr>
                                        <m:t>𝑘</m:t>
                                      </m:r>
                                    </m:sup>
                                  </m:sSubSup>
                                  <m:r>
                                    <a:rPr lang="en-US" sz="1950" i="1">
                                      <a:latin typeface="Cambria Math" panose="02040503050406030204" pitchFamily="18" charset="0"/>
                                    </a:rPr>
                                    <m:t>−</m:t>
                                  </m:r>
                                  <m:sSubSup>
                                    <m:sSubSupPr>
                                      <m:ctrlPr>
                                        <a:rPr lang="en-US" sz="1950" i="1">
                                          <a:latin typeface="Cambria Math" panose="02040503050406030204" pitchFamily="18" charset="0"/>
                                        </a:rPr>
                                      </m:ctrlPr>
                                    </m:sSubSupPr>
                                    <m:e>
                                      <m:r>
                                        <a:rPr lang="en-US" sz="1950" b="1" i="1">
                                          <a:latin typeface="Cambria Math" panose="02040503050406030204" pitchFamily="18" charset="0"/>
                                        </a:rPr>
                                        <m:t>𝑷</m:t>
                                      </m:r>
                                    </m:e>
                                    <m:sub>
                                      <m:r>
                                        <a:rPr lang="en-US" sz="1950" i="1">
                                          <a:latin typeface="Cambria Math" panose="02040503050406030204" pitchFamily="18" charset="0"/>
                                        </a:rPr>
                                        <m:t>𝑘</m:t>
                                      </m:r>
                                      <m:r>
                                        <a:rPr lang="en-US" sz="1950" i="1">
                                          <a:latin typeface="Cambria Math" panose="02040503050406030204" pitchFamily="18" charset="0"/>
                                        </a:rPr>
                                        <m:t>+1</m:t>
                                      </m:r>
                                    </m:sub>
                                    <m:sup>
                                      <m:r>
                                        <a:rPr lang="en-US" sz="1950" i="1">
                                          <a:latin typeface="Cambria Math" panose="02040503050406030204" pitchFamily="18" charset="0"/>
                                        </a:rPr>
                                        <m:t>𝑘</m:t>
                                      </m:r>
                                    </m:sup>
                                  </m:sSubSup>
                                  <m:r>
                                    <a:rPr lang="en-US" sz="1950" b="1" i="1">
                                      <a:latin typeface="Cambria Math" panose="02040503050406030204" pitchFamily="18" charset="0"/>
                                    </a:rPr>
                                    <m:t>𝑺</m:t>
                                  </m:r>
                                </m:e>
                              </m:d>
                            </m:e>
                            <m:sup>
                              <m:r>
                                <a:rPr lang="en-US" sz="1950" i="1">
                                  <a:latin typeface="Cambria Math" panose="02040503050406030204" pitchFamily="18" charset="0"/>
                                </a:rPr>
                                <m:t>𝑇</m:t>
                              </m:r>
                            </m:sup>
                          </m:sSup>
                          <m:sSup>
                            <m:sSupPr>
                              <m:ctrlPr>
                                <a:rPr lang="en-US" sz="1950" i="1">
                                  <a:latin typeface="Cambria Math" panose="02040503050406030204" pitchFamily="18" charset="0"/>
                                </a:rPr>
                              </m:ctrlPr>
                            </m:sSupPr>
                            <m:e>
                              <m:d>
                                <m:dPr>
                                  <m:ctrlPr>
                                    <a:rPr lang="en-US" sz="1950" i="1">
                                      <a:latin typeface="Cambria Math" panose="02040503050406030204" pitchFamily="18" charset="0"/>
                                    </a:rPr>
                                  </m:ctrlPr>
                                </m:dPr>
                                <m:e>
                                  <m:sSubSup>
                                    <m:sSubSupPr>
                                      <m:ctrlPr>
                                        <a:rPr lang="en-US" sz="1950" i="1">
                                          <a:latin typeface="Cambria Math" panose="02040503050406030204" pitchFamily="18" charset="0"/>
                                        </a:rPr>
                                      </m:ctrlPr>
                                    </m:sSubSupPr>
                                    <m:e>
                                      <m:r>
                                        <a:rPr lang="en-US" sz="1950" b="1">
                                          <a:latin typeface="Cambria Math" panose="02040503050406030204" pitchFamily="18" charset="0"/>
                                        </a:rPr>
                                        <m:t>𝚲</m:t>
                                      </m:r>
                                    </m:e>
                                    <m:sub>
                                      <m:r>
                                        <a:rPr lang="en-US" sz="1950" i="1">
                                          <a:latin typeface="Cambria Math" panose="02040503050406030204" pitchFamily="18" charset="0"/>
                                        </a:rPr>
                                        <m:t>𝑘</m:t>
                                      </m:r>
                                      <m:r>
                                        <a:rPr lang="en-US" sz="1950" i="1">
                                          <a:latin typeface="Cambria Math" panose="02040503050406030204" pitchFamily="18" charset="0"/>
                                        </a:rPr>
                                        <m:t>+1</m:t>
                                      </m:r>
                                    </m:sub>
                                    <m:sup>
                                      <m:r>
                                        <a:rPr lang="en-US" sz="1950" i="1">
                                          <a:latin typeface="Cambria Math" panose="02040503050406030204" pitchFamily="18" charset="0"/>
                                        </a:rPr>
                                        <m:t>𝑘</m:t>
                                      </m:r>
                                    </m:sup>
                                  </m:sSubSup>
                                </m:e>
                              </m:d>
                            </m:e>
                            <m:sup>
                              <m:r>
                                <a:rPr lang="en-US" sz="1950" i="1">
                                  <a:latin typeface="Cambria Math" panose="02040503050406030204" pitchFamily="18" charset="0"/>
                                </a:rPr>
                                <m:t>−1</m:t>
                              </m:r>
                            </m:sup>
                          </m:sSup>
                          <m:d>
                            <m:dPr>
                              <m:ctrlPr>
                                <a:rPr lang="en-US" sz="1950" i="1">
                                  <a:latin typeface="Cambria Math" panose="02040503050406030204" pitchFamily="18" charset="0"/>
                                </a:rPr>
                              </m:ctrlPr>
                            </m:dPr>
                            <m:e>
                              <m:sSubSup>
                                <m:sSubSupPr>
                                  <m:ctrlPr>
                                    <a:rPr lang="en-US" sz="1950" b="1" i="1">
                                      <a:latin typeface="Cambria Math" panose="02040503050406030204" pitchFamily="18" charset="0"/>
                                    </a:rPr>
                                  </m:ctrlPr>
                                </m:sSubSupPr>
                                <m:e>
                                  <m:acc>
                                    <m:accPr>
                                      <m:chr m:val="̂"/>
                                      <m:ctrlPr>
                                        <a:rPr lang="en-US" sz="1950" i="1">
                                          <a:latin typeface="Cambria Math" panose="02040503050406030204" pitchFamily="18" charset="0"/>
                                        </a:rPr>
                                      </m:ctrlPr>
                                    </m:accPr>
                                    <m:e>
                                      <m:r>
                                        <a:rPr lang="en-US" sz="1950" b="1" i="1">
                                          <a:latin typeface="Cambria Math" panose="02040503050406030204" pitchFamily="18" charset="0"/>
                                        </a:rPr>
                                        <m:t>𝒖</m:t>
                                      </m:r>
                                    </m:e>
                                  </m:acc>
                                </m:e>
                                <m:sub>
                                  <m:r>
                                    <a:rPr lang="en-US" sz="1950" i="1">
                                      <a:latin typeface="Cambria Math" panose="02040503050406030204" pitchFamily="18" charset="0"/>
                                    </a:rPr>
                                    <m:t>𝑘</m:t>
                                  </m:r>
                                  <m:r>
                                    <a:rPr lang="en-US" sz="1950" b="1" i="1">
                                      <a:latin typeface="Cambria Math" panose="02040503050406030204" pitchFamily="18" charset="0"/>
                                    </a:rPr>
                                    <m:t>+</m:t>
                                  </m:r>
                                  <m:r>
                                    <a:rPr lang="en-US" sz="1950" i="1">
                                      <a:latin typeface="Cambria Math" panose="02040503050406030204" pitchFamily="18" charset="0"/>
                                    </a:rPr>
                                    <m:t>1</m:t>
                                  </m:r>
                                </m:sub>
                                <m:sup>
                                  <m:r>
                                    <a:rPr lang="en-US" sz="1950" i="1">
                                      <a:latin typeface="Cambria Math" panose="02040503050406030204" pitchFamily="18" charset="0"/>
                                    </a:rPr>
                                    <m:t>𝑘</m:t>
                                  </m:r>
                                </m:sup>
                              </m:sSubSup>
                              <m:r>
                                <a:rPr lang="en-US" sz="1950" i="1">
                                  <a:latin typeface="Cambria Math" panose="02040503050406030204" pitchFamily="18" charset="0"/>
                                </a:rPr>
                                <m:t>−</m:t>
                              </m:r>
                              <m:sSubSup>
                                <m:sSubSupPr>
                                  <m:ctrlPr>
                                    <a:rPr lang="en-US" sz="1950" i="1">
                                      <a:latin typeface="Cambria Math" panose="02040503050406030204" pitchFamily="18" charset="0"/>
                                    </a:rPr>
                                  </m:ctrlPr>
                                </m:sSubSupPr>
                                <m:e>
                                  <m:r>
                                    <a:rPr lang="en-US" sz="1950" b="1" i="1">
                                      <a:latin typeface="Cambria Math" panose="02040503050406030204" pitchFamily="18" charset="0"/>
                                    </a:rPr>
                                    <m:t>𝑷</m:t>
                                  </m:r>
                                </m:e>
                                <m:sub>
                                  <m:r>
                                    <a:rPr lang="en-US" sz="1950" i="1">
                                      <a:latin typeface="Cambria Math" panose="02040503050406030204" pitchFamily="18" charset="0"/>
                                    </a:rPr>
                                    <m:t>𝑘</m:t>
                                  </m:r>
                                  <m:r>
                                    <a:rPr lang="en-US" sz="1950" i="1">
                                      <a:latin typeface="Cambria Math" panose="02040503050406030204" pitchFamily="18" charset="0"/>
                                    </a:rPr>
                                    <m:t>+1</m:t>
                                  </m:r>
                                </m:sub>
                                <m:sup>
                                  <m:r>
                                    <a:rPr lang="en-US" sz="1950" i="1">
                                      <a:latin typeface="Cambria Math" panose="02040503050406030204" pitchFamily="18" charset="0"/>
                                    </a:rPr>
                                    <m:t>𝑘</m:t>
                                  </m:r>
                                </m:sup>
                              </m:sSubSup>
                              <m:r>
                                <a:rPr lang="en-US" sz="1950" b="1" i="1">
                                  <a:latin typeface="Cambria Math" panose="02040503050406030204" pitchFamily="18" charset="0"/>
                                </a:rPr>
                                <m:t>𝑺</m:t>
                              </m:r>
                            </m:e>
                          </m:d>
                        </m:e>
                      </m:nary>
                    </m:oMath>
                  </m:oMathPara>
                </a14:m>
                <a:endParaRPr lang="en-US" sz="1950" dirty="0"/>
              </a:p>
            </p:txBody>
          </p:sp>
        </mc:Choice>
        <mc:Fallback>
          <p:sp>
            <p:nvSpPr>
              <p:cNvPr id="25" name="Rectangle 24">
                <a:extLst>
                  <a:ext uri="{FF2B5EF4-FFF2-40B4-BE49-F238E27FC236}">
                    <a16:creationId xmlns:a16="http://schemas.microsoft.com/office/drawing/2014/main" id="{A31676D5-E83F-F94E-8785-8E5A57A0A78A}"/>
                  </a:ext>
                </a:extLst>
              </p:cNvPr>
              <p:cNvSpPr>
                <a:spLocks noRot="1" noChangeAspect="1" noMove="1" noResize="1" noEditPoints="1" noAdjustHandles="1" noChangeArrowheads="1" noChangeShapeType="1" noTextEdit="1"/>
              </p:cNvSpPr>
              <p:nvPr/>
            </p:nvSpPr>
            <p:spPr>
              <a:xfrm>
                <a:off x="2372947" y="3439433"/>
                <a:ext cx="6033383" cy="820481"/>
              </a:xfrm>
              <a:prstGeom prst="rect">
                <a:avLst/>
              </a:prstGeom>
              <a:blipFill>
                <a:blip r:embed="rId7"/>
                <a:stretch>
                  <a:fillRect t="-129231" b="-180000"/>
                </a:stretch>
              </a:blipFill>
            </p:spPr>
            <p:txBody>
              <a:bodyPr/>
              <a:lstStyle/>
              <a:p>
                <a:r>
                  <a:rPr lang="en-US">
                    <a:noFill/>
                  </a:rPr>
                  <a:t> </a:t>
                </a:r>
              </a:p>
            </p:txBody>
          </p:sp>
        </mc:Fallback>
      </mc:AlternateContent>
      <p:sp>
        <p:nvSpPr>
          <p:cNvPr id="26" name="Oval 25">
            <a:extLst>
              <a:ext uri="{FF2B5EF4-FFF2-40B4-BE49-F238E27FC236}">
                <a16:creationId xmlns:a16="http://schemas.microsoft.com/office/drawing/2014/main" id="{9CF73700-E40C-EA47-BE03-C97617444D73}"/>
              </a:ext>
            </a:extLst>
          </p:cNvPr>
          <p:cNvSpPr/>
          <p:nvPr/>
        </p:nvSpPr>
        <p:spPr>
          <a:xfrm>
            <a:off x="4561406" y="2476545"/>
            <a:ext cx="389733" cy="516250"/>
          </a:xfrm>
          <a:prstGeom prst="ellipse">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Oval 31">
            <a:extLst>
              <a:ext uri="{FF2B5EF4-FFF2-40B4-BE49-F238E27FC236}">
                <a16:creationId xmlns:a16="http://schemas.microsoft.com/office/drawing/2014/main" id="{D7876F82-4F83-B347-B69B-4CD5AB261DE7}"/>
              </a:ext>
            </a:extLst>
          </p:cNvPr>
          <p:cNvSpPr/>
          <p:nvPr/>
        </p:nvSpPr>
        <p:spPr>
          <a:xfrm>
            <a:off x="4658839" y="3605145"/>
            <a:ext cx="584600" cy="516250"/>
          </a:xfrm>
          <a:prstGeom prst="ellipse">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Oval 34">
            <a:extLst>
              <a:ext uri="{FF2B5EF4-FFF2-40B4-BE49-F238E27FC236}">
                <a16:creationId xmlns:a16="http://schemas.microsoft.com/office/drawing/2014/main" id="{2ED32886-F5C9-3D4A-9789-6A3BAB80B195}"/>
              </a:ext>
            </a:extLst>
          </p:cNvPr>
          <p:cNvSpPr/>
          <p:nvPr/>
        </p:nvSpPr>
        <p:spPr>
          <a:xfrm>
            <a:off x="5319125" y="2519996"/>
            <a:ext cx="389733" cy="371333"/>
          </a:xfrm>
          <a:prstGeom prst="ellipse">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Oval 35">
            <a:extLst>
              <a:ext uri="{FF2B5EF4-FFF2-40B4-BE49-F238E27FC236}">
                <a16:creationId xmlns:a16="http://schemas.microsoft.com/office/drawing/2014/main" id="{AC399B45-4F0D-894F-9AEE-21196588E85E}"/>
              </a:ext>
            </a:extLst>
          </p:cNvPr>
          <p:cNvSpPr/>
          <p:nvPr/>
        </p:nvSpPr>
        <p:spPr>
          <a:xfrm>
            <a:off x="5687995" y="3621487"/>
            <a:ext cx="584600" cy="371333"/>
          </a:xfrm>
          <a:prstGeom prst="ellipse">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Rounded Rectangular Callout 38">
            <a:extLst>
              <a:ext uri="{FF2B5EF4-FFF2-40B4-BE49-F238E27FC236}">
                <a16:creationId xmlns:a16="http://schemas.microsoft.com/office/drawing/2014/main" id="{AC25F4C3-49A5-5145-8952-99819463B0EB}"/>
              </a:ext>
            </a:extLst>
          </p:cNvPr>
          <p:cNvSpPr/>
          <p:nvPr/>
        </p:nvSpPr>
        <p:spPr>
          <a:xfrm>
            <a:off x="1545453" y="4729134"/>
            <a:ext cx="3898696" cy="610802"/>
          </a:xfrm>
          <a:prstGeom prst="wedgeRoundRectCallout">
            <a:avLst>
              <a:gd name="adj1" fmla="val 34180"/>
              <a:gd name="adj2" fmla="val -151262"/>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dirty="0">
                <a:solidFill>
                  <a:schemeClr val="tx1"/>
                </a:solidFill>
              </a:rPr>
              <a:t>Derive these terms to solve problem</a:t>
            </a:r>
          </a:p>
        </p:txBody>
      </p:sp>
      <p:sp>
        <p:nvSpPr>
          <p:cNvPr id="42" name="Content Placeholder 2">
            <a:extLst>
              <a:ext uri="{FF2B5EF4-FFF2-40B4-BE49-F238E27FC236}">
                <a16:creationId xmlns:a16="http://schemas.microsoft.com/office/drawing/2014/main" id="{C544B969-A7D1-D94F-8008-5F1BF0DFFFBE}"/>
              </a:ext>
            </a:extLst>
          </p:cNvPr>
          <p:cNvSpPr>
            <a:spLocks noGrp="1"/>
          </p:cNvSpPr>
          <p:nvPr/>
        </p:nvSpPr>
        <p:spPr>
          <a:xfrm>
            <a:off x="5513991" y="4712563"/>
            <a:ext cx="3001359" cy="667901"/>
          </a:xfrm>
          <a:prstGeom prst="rect">
            <a:avLst/>
          </a:prstGeom>
          <a:solidFill>
            <a:schemeClr val="tx1">
              <a:alpha val="50000"/>
            </a:schemeClr>
          </a:solidFill>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950" b="1" dirty="0">
                <a:solidFill>
                  <a:srgbClr val="FFFFFF"/>
                </a:solidFill>
                <a:effectLst>
                  <a:outerShdw blurRad="38100" dist="38100" dir="2700000" algn="tl">
                    <a:srgbClr val="000000">
                      <a:alpha val="43137"/>
                    </a:srgbClr>
                  </a:outerShdw>
                </a:effectLst>
              </a:rPr>
              <a:t>Refer to the paper for the detailed derivation</a:t>
            </a:r>
          </a:p>
        </p:txBody>
      </p:sp>
      <p:sp>
        <p:nvSpPr>
          <p:cNvPr id="43" name="Slide Number Placeholder 2">
            <a:extLst>
              <a:ext uri="{FF2B5EF4-FFF2-40B4-BE49-F238E27FC236}">
                <a16:creationId xmlns:a16="http://schemas.microsoft.com/office/drawing/2014/main" id="{F747A907-92A3-584F-BE11-771485B747AB}"/>
              </a:ext>
            </a:extLst>
          </p:cNvPr>
          <p:cNvSpPr txBox="1">
            <a:spLocks/>
          </p:cNvSpPr>
          <p:nvPr/>
        </p:nvSpPr>
        <p:spPr>
          <a:xfrm>
            <a:off x="7940134" y="5749825"/>
            <a:ext cx="1203863" cy="207650"/>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solidFill>
                  <a:schemeClr val="bg1"/>
                </a:solidFill>
              </a:rPr>
              <a:t>16</a:t>
            </a:r>
          </a:p>
        </p:txBody>
      </p:sp>
    </p:spTree>
    <p:custDataLst>
      <p:tags r:id="rId1"/>
    </p:custDataLst>
    <p:extLst>
      <p:ext uri="{BB962C8B-B14F-4D97-AF65-F5344CB8AC3E}">
        <p14:creationId xmlns:p14="http://schemas.microsoft.com/office/powerpoint/2010/main" val="1142129981"/>
      </p:ext>
    </p:extLst>
  </p:cSld>
  <p:clrMapOvr>
    <a:masterClrMapping/>
  </p:clrMapOvr>
  <mc:AlternateContent xmlns:mc="http://schemas.openxmlformats.org/markup-compatibility/2006" xmlns:p14="http://schemas.microsoft.com/office/powerpoint/2010/main">
    <mc:Choice Requires="p14">
      <p:transition spd="slow" p14:dur="2000" advTm="24079"/>
    </mc:Choice>
    <mc:Fallback xmlns="">
      <p:transition spd="slow" advTm="240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linds(horizontal)">
                                      <p:cBhvr>
                                        <p:cTn id="7" dur="500"/>
                                        <p:tgtEl>
                                          <p:spTgt spid="3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linds(horizontal)">
                                      <p:cBhvr>
                                        <p:cTn id="10" dur="500"/>
                                        <p:tgtEl>
                                          <p:spTgt spid="2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linds(horizontal)">
                                      <p:cBhvr>
                                        <p:cTn id="13" dur="500"/>
                                        <p:tgtEl>
                                          <p:spTgt spid="32"/>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linds(horizontal)">
                                      <p:cBhvr>
                                        <p:cTn id="16" dur="500"/>
                                        <p:tgtEl>
                                          <p:spTgt spid="36"/>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blinds(horizontal)">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blinds(horizontal)">
                                      <p:cBhvr>
                                        <p:cTn id="2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2" grpId="0" animBg="1"/>
      <p:bldP spid="35" grpId="0" animBg="1"/>
      <p:bldP spid="36" grpId="0" animBg="1"/>
      <p:bldP spid="39" grpId="0" animBg="1"/>
      <p:bldP spid="4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0" y="5895975"/>
            <a:ext cx="9144000" cy="104775"/>
          </a:xfrm>
          <a:prstGeom prst="rect">
            <a:avLst/>
          </a:prstGeom>
        </p:spPr>
      </p:pic>
      <p:sp>
        <p:nvSpPr>
          <p:cNvPr id="3" name="Slide Number Placeholder 2"/>
          <p:cNvSpPr>
            <a:spLocks noGrp="1"/>
          </p:cNvSpPr>
          <p:nvPr>
            <p:ph type="sldNum" sz="quarter" idx="12"/>
          </p:nvPr>
        </p:nvSpPr>
        <p:spPr/>
        <p:txBody>
          <a:bodyPr/>
          <a:lstStyle/>
          <a:p>
            <a:fld id="{7E68A6A8-02F6-4A45-B5F3-DA7EE8BCB107}" type="slidenum">
              <a:rPr lang="en-US" smtClean="0">
                <a:solidFill>
                  <a:schemeClr val="tx1"/>
                </a:solidFill>
              </a:rPr>
              <a:t>17</a:t>
            </a:fld>
            <a:endParaRPr lang="en-US">
              <a:solidFill>
                <a:schemeClr val="tx1"/>
              </a:solidFill>
            </a:endParaRPr>
          </a:p>
        </p:txBody>
      </p:sp>
      <p:sp>
        <p:nvSpPr>
          <p:cNvPr id="9" name="Rectangle 47">
            <a:extLst>
              <a:ext uri="{FF2B5EF4-FFF2-40B4-BE49-F238E27FC236}">
                <a16:creationId xmlns:a16="http://schemas.microsoft.com/office/drawing/2014/main" id="{6C35C729-83A2-4727-8EBD-7EA59FE02A27}"/>
              </a:ext>
            </a:extLst>
          </p:cNvPr>
          <p:cNvSpPr/>
          <p:nvPr/>
        </p:nvSpPr>
        <p:spPr>
          <a:xfrm>
            <a:off x="-21188" y="841494"/>
            <a:ext cx="9165188" cy="787281"/>
          </a:xfrm>
          <a:prstGeom prst="rect">
            <a:avLst/>
          </a:prstGeom>
          <a:solidFill>
            <a:srgbClr val="C0504D"/>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000" b="1" dirty="0">
                <a:latin typeface="Arial" panose="020B0604020202020204" pitchFamily="34" charset="0"/>
                <a:cs typeface="Arial" panose="020B0604020202020204" pitchFamily="34" charset="0"/>
              </a:rPr>
              <a:t>System Implementation</a:t>
            </a:r>
          </a:p>
        </p:txBody>
      </p:sp>
      <p:sp>
        <p:nvSpPr>
          <p:cNvPr id="46" name="Rectangle 47">
            <a:extLst>
              <a:ext uri="{FF2B5EF4-FFF2-40B4-BE49-F238E27FC236}">
                <a16:creationId xmlns:a16="http://schemas.microsoft.com/office/drawing/2014/main" id="{B39D6BE6-CD11-994C-B4DA-54A99ACD18B6}"/>
              </a:ext>
            </a:extLst>
          </p:cNvPr>
          <p:cNvSpPr/>
          <p:nvPr/>
        </p:nvSpPr>
        <p:spPr>
          <a:xfrm>
            <a:off x="-10594" y="5455403"/>
            <a:ext cx="9165188" cy="588843"/>
          </a:xfrm>
          <a:prstGeom prst="rect">
            <a:avLst/>
          </a:prstGeom>
          <a:solidFill>
            <a:srgbClr val="00206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altLang="zh-CN" dirty="0">
                <a:latin typeface="Arial" panose="020B0604020202020204" pitchFamily="34" charset="0"/>
                <a:ea typeface="LiHei Pro Medium" charset="-120"/>
                <a:cs typeface="Arial" panose="020B0604020202020204" pitchFamily="34" charset="0"/>
              </a:rPr>
              <a:t>Localizing Backscatters by a Single Robot With Zero Start-up Cost</a:t>
            </a:r>
          </a:p>
          <a:p>
            <a:r>
              <a:rPr lang="en-US" sz="1350" b="1" dirty="0" err="1">
                <a:latin typeface="Arial" panose="020B0604020202020204" pitchFamily="34" charset="0"/>
                <a:ea typeface="LiHei Pro Medium" charset="-120"/>
                <a:cs typeface="Arial" panose="020B0604020202020204" pitchFamily="34" charset="0"/>
              </a:rPr>
              <a:t>Shengkai</a:t>
            </a:r>
            <a:r>
              <a:rPr lang="en-US" sz="1350" b="1" dirty="0">
                <a:latin typeface="Arial" panose="020B0604020202020204" pitchFamily="34" charset="0"/>
                <a:ea typeface="LiHei Pro Medium" charset="-120"/>
                <a:cs typeface="Arial" panose="020B0604020202020204" pitchFamily="34" charset="0"/>
              </a:rPr>
              <a:t> Zhang</a:t>
            </a:r>
            <a:r>
              <a:rPr lang="en-US" sz="1350" dirty="0">
                <a:latin typeface="Arial" panose="020B0604020202020204" pitchFamily="34" charset="0"/>
                <a:ea typeface="LiHei Pro Medium" charset="-120"/>
                <a:cs typeface="Arial" panose="020B0604020202020204" pitchFamily="34" charset="0"/>
              </a:rPr>
              <a:t>, Wei Wang, </a:t>
            </a:r>
            <a:r>
              <a:rPr lang="en-US" sz="1350" dirty="0" err="1">
                <a:latin typeface="Arial" panose="020B0604020202020204" pitchFamily="34" charset="0"/>
                <a:ea typeface="LiHei Pro Medium" charset="-120"/>
                <a:cs typeface="Arial" panose="020B0604020202020204" pitchFamily="34" charset="0"/>
              </a:rPr>
              <a:t>Sheyang</a:t>
            </a:r>
            <a:r>
              <a:rPr lang="en-US" sz="1350" dirty="0">
                <a:latin typeface="Arial" panose="020B0604020202020204" pitchFamily="34" charset="0"/>
                <a:ea typeface="LiHei Pro Medium" charset="-120"/>
                <a:cs typeface="Arial" panose="020B0604020202020204" pitchFamily="34" charset="0"/>
              </a:rPr>
              <a:t> Tang, Shi </a:t>
            </a:r>
            <a:r>
              <a:rPr lang="en-US" sz="1350" dirty="0" err="1">
                <a:latin typeface="Arial" panose="020B0604020202020204" pitchFamily="34" charset="0"/>
                <a:ea typeface="LiHei Pro Medium" charset="-120"/>
                <a:cs typeface="Arial" panose="020B0604020202020204" pitchFamily="34" charset="0"/>
              </a:rPr>
              <a:t>Jin</a:t>
            </a:r>
            <a:r>
              <a:rPr lang="en-US" sz="1350" dirty="0">
                <a:latin typeface="Arial" panose="020B0604020202020204" pitchFamily="34" charset="0"/>
                <a:ea typeface="LiHei Pro Medium" charset="-120"/>
                <a:cs typeface="Arial" panose="020B0604020202020204" pitchFamily="34" charset="0"/>
              </a:rPr>
              <a:t>, and Tao Jiang.</a:t>
            </a:r>
            <a:r>
              <a:rPr lang="en-US" sz="1350" baseline="30000" dirty="0">
                <a:latin typeface="Arial" panose="020B0604020202020204" pitchFamily="34" charset="0"/>
                <a:ea typeface="LiHei Pro Medium" charset="-120"/>
                <a:cs typeface="Arial" panose="020B0604020202020204" pitchFamily="34" charset="0"/>
              </a:rPr>
              <a:t> </a:t>
            </a:r>
            <a:r>
              <a:rPr lang="en-US" sz="1350" dirty="0">
                <a:latin typeface="Arial" panose="020B0604020202020204" pitchFamily="34" charset="0"/>
                <a:ea typeface="LiHei Pro Medium" charset="-120"/>
                <a:cs typeface="Arial" panose="020B0604020202020204" pitchFamily="34" charset="0"/>
              </a:rPr>
              <a:t>Huazhong University of Sci. &amp; Tech.</a:t>
            </a:r>
            <a:r>
              <a:rPr lang="en-US" sz="1350" baseline="30000" dirty="0">
                <a:latin typeface="Arial" panose="020B0604020202020204" pitchFamily="34" charset="0"/>
                <a:ea typeface="LiHei Pro Medium" charset="-120"/>
                <a:cs typeface="Arial" panose="020B0604020202020204" pitchFamily="34" charset="0"/>
              </a:rPr>
              <a:t> </a:t>
            </a:r>
            <a:endParaRPr lang="en-US" sz="1350" dirty="0">
              <a:latin typeface="Arial" panose="020B0604020202020204" pitchFamily="34" charset="0"/>
              <a:ea typeface="LiHei Pro Medium" charset="-120"/>
              <a:cs typeface="Arial" panose="020B0604020202020204" pitchFamily="34" charset="0"/>
            </a:endParaRPr>
          </a:p>
        </p:txBody>
      </p:sp>
      <p:pic>
        <p:nvPicPr>
          <p:cNvPr id="6" name="Picture 5">
            <a:extLst>
              <a:ext uri="{FF2B5EF4-FFF2-40B4-BE49-F238E27FC236}">
                <a16:creationId xmlns:a16="http://schemas.microsoft.com/office/drawing/2014/main" id="{342CB527-4E17-7F49-B973-6C42E3B3DF6D}"/>
              </a:ext>
            </a:extLst>
          </p:cNvPr>
          <p:cNvPicPr>
            <a:picLocks noChangeAspect="1"/>
          </p:cNvPicPr>
          <p:nvPr/>
        </p:nvPicPr>
        <p:blipFill>
          <a:blip r:embed="rId5"/>
          <a:stretch>
            <a:fillRect/>
          </a:stretch>
        </p:blipFill>
        <p:spPr>
          <a:xfrm>
            <a:off x="3533362" y="2007157"/>
            <a:ext cx="5315778" cy="2534585"/>
          </a:xfrm>
          <a:prstGeom prst="rect">
            <a:avLst/>
          </a:prstGeom>
        </p:spPr>
      </p:pic>
      <p:sp>
        <p:nvSpPr>
          <p:cNvPr id="17" name="Content Placeholder 2">
            <a:extLst>
              <a:ext uri="{FF2B5EF4-FFF2-40B4-BE49-F238E27FC236}">
                <a16:creationId xmlns:a16="http://schemas.microsoft.com/office/drawing/2014/main" id="{EDCEA803-2BF6-4048-BD42-332DDF3F7141}"/>
              </a:ext>
            </a:extLst>
          </p:cNvPr>
          <p:cNvSpPr>
            <a:spLocks noGrp="1"/>
          </p:cNvSpPr>
          <p:nvPr/>
        </p:nvSpPr>
        <p:spPr>
          <a:xfrm>
            <a:off x="138060" y="2002406"/>
            <a:ext cx="3395302" cy="294760"/>
          </a:xfrm>
          <a:prstGeom prst="rect">
            <a:avLst/>
          </a:prstGeom>
          <a:solidFill>
            <a:schemeClr val="tx1">
              <a:alpha val="50000"/>
            </a:schemeClr>
          </a:solidFill>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50" b="1" dirty="0" err="1">
                <a:solidFill>
                  <a:srgbClr val="FFFFFF"/>
                </a:solidFill>
                <a:effectLst>
                  <a:outerShdw blurRad="38100" dist="38100" dir="2700000" algn="tl">
                    <a:srgbClr val="000000">
                      <a:alpha val="43137"/>
                    </a:srgbClr>
                  </a:outerShdw>
                </a:effectLst>
              </a:rPr>
              <a:t>WiFi</a:t>
            </a:r>
            <a:r>
              <a:rPr lang="en-US" sz="1650" b="1" dirty="0">
                <a:solidFill>
                  <a:srgbClr val="FFFFFF"/>
                </a:solidFill>
                <a:effectLst>
                  <a:outerShdw blurRad="38100" dist="38100" dir="2700000" algn="tl">
                    <a:srgbClr val="000000">
                      <a:alpha val="43137"/>
                    </a:srgbClr>
                  </a:outerShdw>
                </a:effectLst>
              </a:rPr>
              <a:t> CSI: Linux 802.11 CSI Tool [1]</a:t>
            </a:r>
          </a:p>
        </p:txBody>
      </p:sp>
      <p:sp>
        <p:nvSpPr>
          <p:cNvPr id="18" name="Content Placeholder 2">
            <a:extLst>
              <a:ext uri="{FF2B5EF4-FFF2-40B4-BE49-F238E27FC236}">
                <a16:creationId xmlns:a16="http://schemas.microsoft.com/office/drawing/2014/main" id="{2BA244C1-56F0-9D45-BFE6-721696B825AA}"/>
              </a:ext>
            </a:extLst>
          </p:cNvPr>
          <p:cNvSpPr>
            <a:spLocks noGrp="1"/>
          </p:cNvSpPr>
          <p:nvPr/>
        </p:nvSpPr>
        <p:spPr>
          <a:xfrm>
            <a:off x="138058" y="2417538"/>
            <a:ext cx="3395303" cy="294760"/>
          </a:xfrm>
          <a:prstGeom prst="rect">
            <a:avLst/>
          </a:prstGeom>
          <a:solidFill>
            <a:schemeClr val="tx1">
              <a:alpha val="50000"/>
            </a:schemeClr>
          </a:solidFill>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50" b="1" dirty="0">
                <a:solidFill>
                  <a:srgbClr val="FFFFFF"/>
                </a:solidFill>
                <a:effectLst>
                  <a:outerShdw blurRad="38100" dist="38100" dir="2700000" algn="tl">
                    <a:srgbClr val="000000">
                      <a:alpha val="43137"/>
                    </a:srgbClr>
                  </a:outerShdw>
                </a:effectLst>
              </a:rPr>
              <a:t>IMU: LORD </a:t>
            </a:r>
            <a:r>
              <a:rPr lang="en-US" sz="1650" b="1" dirty="0" err="1">
                <a:solidFill>
                  <a:srgbClr val="FFFFFF"/>
                </a:solidFill>
                <a:effectLst>
                  <a:outerShdw blurRad="38100" dist="38100" dir="2700000" algn="tl">
                    <a:srgbClr val="000000">
                      <a:alpha val="43137"/>
                    </a:srgbClr>
                  </a:outerShdw>
                </a:effectLst>
              </a:rPr>
              <a:t>MicroStrain</a:t>
            </a:r>
            <a:r>
              <a:rPr lang="en-US" sz="1650" b="1" dirty="0">
                <a:solidFill>
                  <a:srgbClr val="FFFFFF"/>
                </a:solidFill>
                <a:effectLst>
                  <a:outerShdw blurRad="38100" dist="38100" dir="2700000" algn="tl">
                    <a:srgbClr val="000000">
                      <a:alpha val="43137"/>
                    </a:srgbClr>
                  </a:outerShdw>
                </a:effectLst>
              </a:rPr>
              <a:t> 3DM-GX4-45 </a:t>
            </a:r>
          </a:p>
          <a:p>
            <a:pPr marL="0" indent="0">
              <a:buNone/>
            </a:pPr>
            <a:endParaRPr lang="en-US" sz="1650" b="1" dirty="0">
              <a:solidFill>
                <a:srgbClr val="FFFFFF"/>
              </a:solidFill>
              <a:effectLst>
                <a:outerShdw blurRad="38100" dist="38100" dir="2700000" algn="tl">
                  <a:srgbClr val="000000">
                    <a:alpha val="43137"/>
                  </a:srgbClr>
                </a:outerShdw>
              </a:effectLst>
            </a:endParaRPr>
          </a:p>
        </p:txBody>
      </p:sp>
      <p:sp>
        <p:nvSpPr>
          <p:cNvPr id="19" name="Content Placeholder 2">
            <a:extLst>
              <a:ext uri="{FF2B5EF4-FFF2-40B4-BE49-F238E27FC236}">
                <a16:creationId xmlns:a16="http://schemas.microsoft.com/office/drawing/2014/main" id="{BB65549A-0598-9C4E-B8F8-1D478DE62813}"/>
              </a:ext>
            </a:extLst>
          </p:cNvPr>
          <p:cNvSpPr>
            <a:spLocks noGrp="1"/>
          </p:cNvSpPr>
          <p:nvPr/>
        </p:nvSpPr>
        <p:spPr>
          <a:xfrm>
            <a:off x="138058" y="2831421"/>
            <a:ext cx="3395303" cy="588843"/>
          </a:xfrm>
          <a:prstGeom prst="rect">
            <a:avLst/>
          </a:prstGeom>
          <a:solidFill>
            <a:schemeClr val="tx1">
              <a:alpha val="50000"/>
            </a:schemeClr>
          </a:solidFill>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50" b="1" dirty="0">
                <a:solidFill>
                  <a:srgbClr val="FFFFFF"/>
                </a:solidFill>
                <a:effectLst>
                  <a:outerShdw blurRad="38100" dist="38100" dir="2700000" algn="tl">
                    <a:srgbClr val="000000">
                      <a:alpha val="43137"/>
                    </a:srgbClr>
                  </a:outerShdw>
                </a:effectLst>
              </a:rPr>
              <a:t>Backscatter: Customized tags adapted from </a:t>
            </a:r>
            <a:r>
              <a:rPr lang="en-US" sz="1650" b="1" dirty="0" err="1">
                <a:solidFill>
                  <a:srgbClr val="FFFFFF"/>
                </a:solidFill>
                <a:effectLst>
                  <a:outerShdw blurRad="38100" dist="38100" dir="2700000" algn="tl">
                    <a:srgbClr val="000000">
                      <a:alpha val="43137"/>
                    </a:srgbClr>
                  </a:outerShdw>
                </a:effectLst>
              </a:rPr>
              <a:t>HitchHike</a:t>
            </a:r>
            <a:r>
              <a:rPr lang="en-US" sz="1650" b="1" dirty="0">
                <a:solidFill>
                  <a:srgbClr val="FFFFFF"/>
                </a:solidFill>
                <a:effectLst>
                  <a:outerShdw blurRad="38100" dist="38100" dir="2700000" algn="tl">
                    <a:srgbClr val="000000">
                      <a:alpha val="43137"/>
                    </a:srgbClr>
                  </a:outerShdw>
                </a:effectLst>
              </a:rPr>
              <a:t> [2]</a:t>
            </a:r>
          </a:p>
          <a:p>
            <a:pPr marL="0" indent="0">
              <a:buNone/>
            </a:pPr>
            <a:endParaRPr lang="en-US" sz="1650" b="1" dirty="0">
              <a:solidFill>
                <a:srgbClr val="FFFFFF"/>
              </a:solidFill>
              <a:effectLst>
                <a:outerShdw blurRad="38100" dist="38100" dir="2700000" algn="tl">
                  <a:srgbClr val="000000">
                    <a:alpha val="43137"/>
                  </a:srgbClr>
                </a:outerShdw>
              </a:effectLst>
            </a:endParaRPr>
          </a:p>
        </p:txBody>
      </p:sp>
      <p:sp>
        <p:nvSpPr>
          <p:cNvPr id="20" name="Content Placeholder 2">
            <a:extLst>
              <a:ext uri="{FF2B5EF4-FFF2-40B4-BE49-F238E27FC236}">
                <a16:creationId xmlns:a16="http://schemas.microsoft.com/office/drawing/2014/main" id="{3E710141-5F59-784E-8013-B5C67EC2ED2C}"/>
              </a:ext>
            </a:extLst>
          </p:cNvPr>
          <p:cNvSpPr>
            <a:spLocks noGrp="1"/>
          </p:cNvSpPr>
          <p:nvPr/>
        </p:nvSpPr>
        <p:spPr>
          <a:xfrm>
            <a:off x="138058" y="3539388"/>
            <a:ext cx="3395303" cy="307486"/>
          </a:xfrm>
          <a:prstGeom prst="rect">
            <a:avLst/>
          </a:prstGeom>
          <a:solidFill>
            <a:schemeClr val="tx1">
              <a:alpha val="50000"/>
            </a:schemeClr>
          </a:solidFill>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50" b="1" dirty="0">
                <a:solidFill>
                  <a:srgbClr val="FFFFFF"/>
                </a:solidFill>
                <a:effectLst>
                  <a:outerShdw blurRad="38100" dist="38100" dir="2700000" algn="tl">
                    <a:srgbClr val="000000">
                      <a:alpha val="43137"/>
                    </a:srgbClr>
                  </a:outerShdw>
                </a:effectLst>
              </a:rPr>
              <a:t>Robot: iRobot Create 2</a:t>
            </a:r>
          </a:p>
          <a:p>
            <a:pPr marL="0" indent="0">
              <a:buNone/>
            </a:pPr>
            <a:endParaRPr lang="en-US" sz="1650" b="1" dirty="0">
              <a:solidFill>
                <a:srgbClr val="FFFFFF"/>
              </a:solidFill>
              <a:effectLst>
                <a:outerShdw blurRad="38100" dist="38100" dir="2700000" algn="tl">
                  <a:srgbClr val="000000">
                    <a:alpha val="43137"/>
                  </a:srgbClr>
                </a:outerShdw>
              </a:effectLst>
            </a:endParaRPr>
          </a:p>
        </p:txBody>
      </p:sp>
      <p:sp>
        <p:nvSpPr>
          <p:cNvPr id="21" name="Content Placeholder 2">
            <a:extLst>
              <a:ext uri="{FF2B5EF4-FFF2-40B4-BE49-F238E27FC236}">
                <a16:creationId xmlns:a16="http://schemas.microsoft.com/office/drawing/2014/main" id="{E57BE164-D354-7040-855C-CDFA8220BB4E}"/>
              </a:ext>
            </a:extLst>
          </p:cNvPr>
          <p:cNvSpPr>
            <a:spLocks noGrp="1"/>
          </p:cNvSpPr>
          <p:nvPr/>
        </p:nvSpPr>
        <p:spPr>
          <a:xfrm>
            <a:off x="138058" y="3966384"/>
            <a:ext cx="3395303" cy="546571"/>
          </a:xfrm>
          <a:prstGeom prst="rect">
            <a:avLst/>
          </a:prstGeom>
          <a:solidFill>
            <a:schemeClr val="tx1">
              <a:alpha val="50000"/>
            </a:schemeClr>
          </a:solidFill>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50" b="1" dirty="0">
                <a:solidFill>
                  <a:srgbClr val="FFFFFF"/>
                </a:solidFill>
                <a:effectLst>
                  <a:outerShdw blurRad="38100" dist="38100" dir="2700000" algn="tl">
                    <a:srgbClr val="000000">
                      <a:alpha val="43137"/>
                    </a:srgbClr>
                  </a:outerShdw>
                </a:effectLst>
              </a:rPr>
              <a:t>Computer: Intel NUC equipped with an Intel 5300 wireless card</a:t>
            </a:r>
          </a:p>
          <a:p>
            <a:pPr marL="0" indent="0">
              <a:buNone/>
            </a:pPr>
            <a:endParaRPr lang="en-US" sz="1650" b="1" dirty="0">
              <a:solidFill>
                <a:srgbClr val="FFFFFF"/>
              </a:solidFill>
              <a:effectLst>
                <a:outerShdw blurRad="38100" dist="38100" dir="2700000" algn="tl">
                  <a:srgbClr val="000000">
                    <a:alpha val="43137"/>
                  </a:srgbClr>
                </a:outerShdw>
              </a:effectLst>
            </a:endParaRPr>
          </a:p>
        </p:txBody>
      </p:sp>
      <p:sp>
        <p:nvSpPr>
          <p:cNvPr id="23" name="TextBox 7">
            <a:extLst>
              <a:ext uri="{FF2B5EF4-FFF2-40B4-BE49-F238E27FC236}">
                <a16:creationId xmlns:a16="http://schemas.microsoft.com/office/drawing/2014/main" id="{A6CA9C86-ED07-C843-80DC-9C7AE5D3E34E}"/>
              </a:ext>
            </a:extLst>
          </p:cNvPr>
          <p:cNvSpPr txBox="1"/>
          <p:nvPr/>
        </p:nvSpPr>
        <p:spPr>
          <a:xfrm>
            <a:off x="138058" y="4763236"/>
            <a:ext cx="8711082" cy="715581"/>
          </a:xfrm>
          <a:prstGeom prst="rect">
            <a:avLst/>
          </a:prstGeom>
          <a:noFill/>
        </p:spPr>
        <p:txBody>
          <a:bodyPr wrap="square" rtlCol="0">
            <a:spAutoFit/>
          </a:bodyPr>
          <a:lstStyle/>
          <a:p>
            <a:r>
              <a:rPr lang="en-US" altLang="zh-CN" sz="1350" dirty="0"/>
              <a:t>[1] </a:t>
            </a:r>
            <a:r>
              <a:rPr lang="en-HK" sz="1350" dirty="0"/>
              <a:t>D. Halperin, </a:t>
            </a:r>
            <a:r>
              <a:rPr lang="en-HK" sz="1350" i="1" dirty="0"/>
              <a:t>et al.</a:t>
            </a:r>
            <a:r>
              <a:rPr lang="en-HK" sz="1350" dirty="0"/>
              <a:t>, “Tool release: Gathering 802.11n traces with channel state information,” </a:t>
            </a:r>
            <a:r>
              <a:rPr lang="en-HK" sz="1350" i="1" dirty="0"/>
              <a:t>ACM SIGCOMM </a:t>
            </a:r>
            <a:r>
              <a:rPr lang="en-HK" sz="1350" i="1" dirty="0" err="1"/>
              <a:t>Comput</a:t>
            </a:r>
            <a:r>
              <a:rPr lang="en-HK" sz="1350" i="1" dirty="0"/>
              <a:t>. </a:t>
            </a:r>
            <a:r>
              <a:rPr lang="en-HK" sz="1350" i="1" dirty="0" err="1"/>
              <a:t>Commun</a:t>
            </a:r>
            <a:r>
              <a:rPr lang="en-HK" sz="1350" i="1" dirty="0"/>
              <a:t>. Rev.</a:t>
            </a:r>
            <a:r>
              <a:rPr lang="en-HK" sz="1350" dirty="0"/>
              <a:t>, 2011. </a:t>
            </a:r>
          </a:p>
          <a:p>
            <a:r>
              <a:rPr lang="en-HK" sz="1350" dirty="0"/>
              <a:t>[2] P. Zhang, </a:t>
            </a:r>
            <a:r>
              <a:rPr lang="en-HK" sz="1350" i="1" dirty="0"/>
              <a:t>et al.</a:t>
            </a:r>
            <a:r>
              <a:rPr lang="en-HK" sz="1350" dirty="0"/>
              <a:t>, “Hitchhike: Practical backscatter using commodity </a:t>
            </a:r>
            <a:r>
              <a:rPr lang="en-HK" sz="1350" dirty="0" err="1"/>
              <a:t>WiFi</a:t>
            </a:r>
            <a:r>
              <a:rPr lang="en-HK" sz="1350" dirty="0"/>
              <a:t>,” in </a:t>
            </a:r>
            <a:r>
              <a:rPr lang="en-HK" sz="1350" i="1" dirty="0"/>
              <a:t>ACM Proc. </a:t>
            </a:r>
            <a:r>
              <a:rPr lang="en-HK" sz="1350" i="1" dirty="0" err="1"/>
              <a:t>SenSys</a:t>
            </a:r>
            <a:r>
              <a:rPr lang="en-HK" sz="1350" dirty="0"/>
              <a:t>, 2016.</a:t>
            </a:r>
          </a:p>
        </p:txBody>
      </p:sp>
      <p:sp>
        <p:nvSpPr>
          <p:cNvPr id="27" name="Slide Number Placeholder 2">
            <a:extLst>
              <a:ext uri="{FF2B5EF4-FFF2-40B4-BE49-F238E27FC236}">
                <a16:creationId xmlns:a16="http://schemas.microsoft.com/office/drawing/2014/main" id="{1265C785-411E-7A4E-8B47-93D7FFE15749}"/>
              </a:ext>
            </a:extLst>
          </p:cNvPr>
          <p:cNvSpPr txBox="1">
            <a:spLocks/>
          </p:cNvSpPr>
          <p:nvPr/>
        </p:nvSpPr>
        <p:spPr>
          <a:xfrm>
            <a:off x="7940134" y="5749825"/>
            <a:ext cx="1203863" cy="207650"/>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solidFill>
                  <a:schemeClr val="bg1"/>
                </a:solidFill>
              </a:rPr>
              <a:t>17</a:t>
            </a:r>
          </a:p>
        </p:txBody>
      </p:sp>
    </p:spTree>
    <p:custDataLst>
      <p:tags r:id="rId1"/>
    </p:custDataLst>
    <p:extLst>
      <p:ext uri="{BB962C8B-B14F-4D97-AF65-F5344CB8AC3E}">
        <p14:creationId xmlns:p14="http://schemas.microsoft.com/office/powerpoint/2010/main" val="889893206"/>
      </p:ext>
    </p:extLst>
  </p:cSld>
  <p:clrMapOvr>
    <a:masterClrMapping/>
  </p:clrMapOvr>
  <mc:AlternateContent xmlns:mc="http://schemas.openxmlformats.org/markup-compatibility/2006" xmlns:p14="http://schemas.microsoft.com/office/powerpoint/2010/main">
    <mc:Choice Requires="p14">
      <p:transition spd="slow" p14:dur="2000" advTm="24079"/>
    </mc:Choice>
    <mc:Fallback xmlns="">
      <p:transition spd="slow" advTm="24079"/>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0" y="5895975"/>
            <a:ext cx="9144000" cy="104775"/>
          </a:xfrm>
          <a:prstGeom prst="rect">
            <a:avLst/>
          </a:prstGeom>
        </p:spPr>
      </p:pic>
      <p:sp>
        <p:nvSpPr>
          <p:cNvPr id="3" name="Slide Number Placeholder 2"/>
          <p:cNvSpPr>
            <a:spLocks noGrp="1"/>
          </p:cNvSpPr>
          <p:nvPr>
            <p:ph type="sldNum" sz="quarter" idx="12"/>
          </p:nvPr>
        </p:nvSpPr>
        <p:spPr/>
        <p:txBody>
          <a:bodyPr/>
          <a:lstStyle/>
          <a:p>
            <a:fld id="{7E68A6A8-02F6-4A45-B5F3-DA7EE8BCB107}" type="slidenum">
              <a:rPr lang="en-US" smtClean="0">
                <a:solidFill>
                  <a:schemeClr val="tx1"/>
                </a:solidFill>
              </a:rPr>
              <a:t>18</a:t>
            </a:fld>
            <a:endParaRPr lang="en-US">
              <a:solidFill>
                <a:schemeClr val="tx1"/>
              </a:solidFill>
            </a:endParaRPr>
          </a:p>
        </p:txBody>
      </p:sp>
      <p:sp>
        <p:nvSpPr>
          <p:cNvPr id="9" name="Content Placeholder 2">
            <a:extLst>
              <a:ext uri="{FF2B5EF4-FFF2-40B4-BE49-F238E27FC236}">
                <a16:creationId xmlns:a16="http://schemas.microsoft.com/office/drawing/2014/main" id="{51D71633-0BF0-4897-AE11-006F268FC57C}"/>
              </a:ext>
            </a:extLst>
          </p:cNvPr>
          <p:cNvSpPr>
            <a:spLocks noGrp="1"/>
          </p:cNvSpPr>
          <p:nvPr/>
        </p:nvSpPr>
        <p:spPr>
          <a:xfrm>
            <a:off x="456734" y="2114908"/>
            <a:ext cx="3126408" cy="914043"/>
          </a:xfrm>
          <a:prstGeom prst="rect">
            <a:avLst/>
          </a:prstGeom>
          <a:solidFill>
            <a:schemeClr val="tx1">
              <a:alpha val="60000"/>
            </a:schemeClr>
          </a:solidFill>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ltLang="zh-CN" sz="2700" b="1" dirty="0">
                <a:solidFill>
                  <a:schemeClr val="bg1"/>
                </a:solidFill>
                <a:latin typeface="Arial" panose="020B0604020202020204" pitchFamily="34" charset="0"/>
                <a:cs typeface="Arial" panose="020B0604020202020204" pitchFamily="34" charset="0"/>
              </a:rPr>
              <a:t>Deploy 4 tags in our meeting room</a:t>
            </a:r>
            <a:endParaRPr lang="en-US" sz="2700" dirty="0">
              <a:solidFill>
                <a:schemeClr val="bg1"/>
              </a:solidFill>
              <a:latin typeface="Arial" panose="020B0604020202020204" pitchFamily="34" charset="0"/>
              <a:cs typeface="Arial" panose="020B0604020202020204" pitchFamily="34" charset="0"/>
            </a:endParaRPr>
          </a:p>
        </p:txBody>
      </p:sp>
      <p:sp>
        <p:nvSpPr>
          <p:cNvPr id="12" name="Rectangle 47">
            <a:extLst>
              <a:ext uri="{FF2B5EF4-FFF2-40B4-BE49-F238E27FC236}">
                <a16:creationId xmlns:a16="http://schemas.microsoft.com/office/drawing/2014/main" id="{6C35C729-83A2-4727-8EBD-7EA59FE02A27}"/>
              </a:ext>
            </a:extLst>
          </p:cNvPr>
          <p:cNvSpPr/>
          <p:nvPr/>
        </p:nvSpPr>
        <p:spPr>
          <a:xfrm>
            <a:off x="-21191" y="857249"/>
            <a:ext cx="9165188" cy="775575"/>
          </a:xfrm>
          <a:prstGeom prst="rect">
            <a:avLst/>
          </a:prstGeom>
          <a:solidFill>
            <a:srgbClr val="C0504D"/>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000" b="1" dirty="0">
                <a:latin typeface="Arial" panose="020B0604020202020204" pitchFamily="34" charset="0"/>
                <a:cs typeface="Arial" panose="020B0604020202020204" pitchFamily="34" charset="0"/>
              </a:rPr>
              <a:t>Evaluation</a:t>
            </a:r>
          </a:p>
        </p:txBody>
      </p:sp>
      <p:pic>
        <p:nvPicPr>
          <p:cNvPr id="2" name="Picture 1">
            <a:extLst>
              <a:ext uri="{FF2B5EF4-FFF2-40B4-BE49-F238E27FC236}">
                <a16:creationId xmlns:a16="http://schemas.microsoft.com/office/drawing/2014/main" id="{806D60D2-3F0E-4F4D-A75E-7EC501D780D7}"/>
              </a:ext>
            </a:extLst>
          </p:cNvPr>
          <p:cNvPicPr>
            <a:picLocks noChangeAspect="1"/>
          </p:cNvPicPr>
          <p:nvPr/>
        </p:nvPicPr>
        <p:blipFill>
          <a:blip r:embed="rId5"/>
          <a:stretch>
            <a:fillRect/>
          </a:stretch>
        </p:blipFill>
        <p:spPr>
          <a:xfrm>
            <a:off x="3696166" y="1822967"/>
            <a:ext cx="4991100" cy="3590925"/>
          </a:xfrm>
          <a:prstGeom prst="rect">
            <a:avLst/>
          </a:prstGeom>
        </p:spPr>
      </p:pic>
      <p:cxnSp>
        <p:nvCxnSpPr>
          <p:cNvPr id="13" name="Straight Arrow Connector 12">
            <a:extLst>
              <a:ext uri="{FF2B5EF4-FFF2-40B4-BE49-F238E27FC236}">
                <a16:creationId xmlns:a16="http://schemas.microsoft.com/office/drawing/2014/main" id="{C969E6A7-FC48-5A48-84D0-A590DC11E6CD}"/>
              </a:ext>
            </a:extLst>
          </p:cNvPr>
          <p:cNvCxnSpPr>
            <a:cxnSpLocks/>
          </p:cNvCxnSpPr>
          <p:nvPr/>
        </p:nvCxnSpPr>
        <p:spPr>
          <a:xfrm flipH="1">
            <a:off x="4300537" y="2800350"/>
            <a:ext cx="128588" cy="1000125"/>
          </a:xfrm>
          <a:prstGeom prst="straightConnector1">
            <a:avLst/>
          </a:prstGeom>
          <a:ln w="508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ular Callout 16">
            <a:extLst>
              <a:ext uri="{FF2B5EF4-FFF2-40B4-BE49-F238E27FC236}">
                <a16:creationId xmlns:a16="http://schemas.microsoft.com/office/drawing/2014/main" id="{366126E8-0186-A048-A6D5-29F3E4DB538E}"/>
              </a:ext>
            </a:extLst>
          </p:cNvPr>
          <p:cNvSpPr/>
          <p:nvPr/>
        </p:nvSpPr>
        <p:spPr>
          <a:xfrm>
            <a:off x="456734" y="3443289"/>
            <a:ext cx="3126408" cy="538162"/>
          </a:xfrm>
          <a:prstGeom prst="wedgeRoundRectCallout">
            <a:avLst>
              <a:gd name="adj1" fmla="val 73219"/>
              <a:gd name="adj2" fmla="val -71242"/>
              <a:gd name="adj3" fmla="val 16667"/>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dirty="0">
                <a:solidFill>
                  <a:schemeClr val="bg1"/>
                </a:solidFill>
              </a:rPr>
              <a:t>Microbenchmark: </a:t>
            </a:r>
            <a:r>
              <a:rPr lang="en-US" sz="1650" dirty="0" err="1">
                <a:solidFill>
                  <a:schemeClr val="bg1"/>
                </a:solidFill>
              </a:rPr>
              <a:t>AoAs</a:t>
            </a:r>
            <a:endParaRPr lang="en-US" sz="1650" dirty="0">
              <a:solidFill>
                <a:schemeClr val="bg1"/>
              </a:solidFill>
            </a:endParaRPr>
          </a:p>
        </p:txBody>
      </p:sp>
      <p:sp>
        <p:nvSpPr>
          <p:cNvPr id="22" name="Rounded Rectangular Callout 21">
            <a:extLst>
              <a:ext uri="{FF2B5EF4-FFF2-40B4-BE49-F238E27FC236}">
                <a16:creationId xmlns:a16="http://schemas.microsoft.com/office/drawing/2014/main" id="{9A04F1D3-DAB5-A64B-B6FD-6C661B264EFF}"/>
              </a:ext>
            </a:extLst>
          </p:cNvPr>
          <p:cNvSpPr/>
          <p:nvPr/>
        </p:nvSpPr>
        <p:spPr>
          <a:xfrm>
            <a:off x="456734" y="4405314"/>
            <a:ext cx="3126408" cy="538162"/>
          </a:xfrm>
          <a:prstGeom prst="wedgeRoundRectCallout">
            <a:avLst>
              <a:gd name="adj1" fmla="val 76875"/>
              <a:gd name="adj2" fmla="val -357968"/>
              <a:gd name="adj3" fmla="val 16667"/>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0" dirty="0">
              <a:solidFill>
                <a:schemeClr val="bg1"/>
              </a:solidFill>
            </a:endParaRPr>
          </a:p>
        </p:txBody>
      </p:sp>
      <p:sp>
        <p:nvSpPr>
          <p:cNvPr id="18" name="Rounded Rectangular Callout 17">
            <a:extLst>
              <a:ext uri="{FF2B5EF4-FFF2-40B4-BE49-F238E27FC236}">
                <a16:creationId xmlns:a16="http://schemas.microsoft.com/office/drawing/2014/main" id="{24DDE6A1-01E8-D144-9F98-30700FB636AD}"/>
              </a:ext>
            </a:extLst>
          </p:cNvPr>
          <p:cNvSpPr/>
          <p:nvPr/>
        </p:nvSpPr>
        <p:spPr>
          <a:xfrm>
            <a:off x="456734" y="4405314"/>
            <a:ext cx="3126408" cy="538162"/>
          </a:xfrm>
          <a:prstGeom prst="wedgeRoundRectCallout">
            <a:avLst>
              <a:gd name="adj1" fmla="val 71391"/>
              <a:gd name="adj2" fmla="val -126994"/>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dirty="0">
                <a:solidFill>
                  <a:schemeClr val="bg1"/>
                </a:solidFill>
              </a:rPr>
              <a:t>System-level: Locations of the tags and the robot </a:t>
            </a:r>
          </a:p>
        </p:txBody>
      </p:sp>
      <p:sp>
        <p:nvSpPr>
          <p:cNvPr id="23" name="Rectangle 47">
            <a:extLst>
              <a:ext uri="{FF2B5EF4-FFF2-40B4-BE49-F238E27FC236}">
                <a16:creationId xmlns:a16="http://schemas.microsoft.com/office/drawing/2014/main" id="{51C169C5-CCA3-0145-89EB-126DA77A8449}"/>
              </a:ext>
            </a:extLst>
          </p:cNvPr>
          <p:cNvSpPr/>
          <p:nvPr/>
        </p:nvSpPr>
        <p:spPr>
          <a:xfrm>
            <a:off x="-10594" y="5455403"/>
            <a:ext cx="9165188" cy="588843"/>
          </a:xfrm>
          <a:prstGeom prst="rect">
            <a:avLst/>
          </a:prstGeom>
          <a:solidFill>
            <a:srgbClr val="00206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altLang="zh-CN" dirty="0">
                <a:latin typeface="Arial" panose="020B0604020202020204" pitchFamily="34" charset="0"/>
                <a:ea typeface="LiHei Pro Medium" charset="-120"/>
                <a:cs typeface="Arial" panose="020B0604020202020204" pitchFamily="34" charset="0"/>
              </a:rPr>
              <a:t>Localizing Backscatters by a Single Robot With Zero Start-up Cost</a:t>
            </a:r>
          </a:p>
          <a:p>
            <a:r>
              <a:rPr lang="en-US" sz="1350" b="1" dirty="0" err="1">
                <a:latin typeface="Arial" panose="020B0604020202020204" pitchFamily="34" charset="0"/>
                <a:ea typeface="LiHei Pro Medium" charset="-120"/>
                <a:cs typeface="Arial" panose="020B0604020202020204" pitchFamily="34" charset="0"/>
              </a:rPr>
              <a:t>Shengkai</a:t>
            </a:r>
            <a:r>
              <a:rPr lang="en-US" sz="1350" b="1" dirty="0">
                <a:latin typeface="Arial" panose="020B0604020202020204" pitchFamily="34" charset="0"/>
                <a:ea typeface="LiHei Pro Medium" charset="-120"/>
                <a:cs typeface="Arial" panose="020B0604020202020204" pitchFamily="34" charset="0"/>
              </a:rPr>
              <a:t> Zhang</a:t>
            </a:r>
            <a:r>
              <a:rPr lang="en-US" sz="1350" dirty="0">
                <a:latin typeface="Arial" panose="020B0604020202020204" pitchFamily="34" charset="0"/>
                <a:ea typeface="LiHei Pro Medium" charset="-120"/>
                <a:cs typeface="Arial" panose="020B0604020202020204" pitchFamily="34" charset="0"/>
              </a:rPr>
              <a:t>, Wei Wang, </a:t>
            </a:r>
            <a:r>
              <a:rPr lang="en-US" sz="1350" dirty="0" err="1">
                <a:latin typeface="Arial" panose="020B0604020202020204" pitchFamily="34" charset="0"/>
                <a:ea typeface="LiHei Pro Medium" charset="-120"/>
                <a:cs typeface="Arial" panose="020B0604020202020204" pitchFamily="34" charset="0"/>
              </a:rPr>
              <a:t>Sheyang</a:t>
            </a:r>
            <a:r>
              <a:rPr lang="en-US" sz="1350" dirty="0">
                <a:latin typeface="Arial" panose="020B0604020202020204" pitchFamily="34" charset="0"/>
                <a:ea typeface="LiHei Pro Medium" charset="-120"/>
                <a:cs typeface="Arial" panose="020B0604020202020204" pitchFamily="34" charset="0"/>
              </a:rPr>
              <a:t> Tang, Shi </a:t>
            </a:r>
            <a:r>
              <a:rPr lang="en-US" sz="1350" dirty="0" err="1">
                <a:latin typeface="Arial" panose="020B0604020202020204" pitchFamily="34" charset="0"/>
                <a:ea typeface="LiHei Pro Medium" charset="-120"/>
                <a:cs typeface="Arial" panose="020B0604020202020204" pitchFamily="34" charset="0"/>
              </a:rPr>
              <a:t>Jin</a:t>
            </a:r>
            <a:r>
              <a:rPr lang="en-US" sz="1350" dirty="0">
                <a:latin typeface="Arial" panose="020B0604020202020204" pitchFamily="34" charset="0"/>
                <a:ea typeface="LiHei Pro Medium" charset="-120"/>
                <a:cs typeface="Arial" panose="020B0604020202020204" pitchFamily="34" charset="0"/>
              </a:rPr>
              <a:t>, and Tao Jiang.</a:t>
            </a:r>
            <a:r>
              <a:rPr lang="en-US" sz="1350" baseline="30000" dirty="0">
                <a:latin typeface="Arial" panose="020B0604020202020204" pitchFamily="34" charset="0"/>
                <a:ea typeface="LiHei Pro Medium" charset="-120"/>
                <a:cs typeface="Arial" panose="020B0604020202020204" pitchFamily="34" charset="0"/>
              </a:rPr>
              <a:t> </a:t>
            </a:r>
            <a:r>
              <a:rPr lang="en-US" sz="1350" dirty="0">
                <a:latin typeface="Arial" panose="020B0604020202020204" pitchFamily="34" charset="0"/>
                <a:ea typeface="LiHei Pro Medium" charset="-120"/>
                <a:cs typeface="Arial" panose="020B0604020202020204" pitchFamily="34" charset="0"/>
              </a:rPr>
              <a:t>Huazhong University of Sci. &amp; Tech.</a:t>
            </a:r>
            <a:r>
              <a:rPr lang="en-US" sz="1350" baseline="30000" dirty="0">
                <a:latin typeface="Arial" panose="020B0604020202020204" pitchFamily="34" charset="0"/>
                <a:ea typeface="LiHei Pro Medium" charset="-120"/>
                <a:cs typeface="Arial" panose="020B0604020202020204" pitchFamily="34" charset="0"/>
              </a:rPr>
              <a:t> </a:t>
            </a:r>
            <a:endParaRPr lang="en-US" sz="1350" dirty="0">
              <a:latin typeface="Arial" panose="020B0604020202020204" pitchFamily="34" charset="0"/>
              <a:ea typeface="LiHei Pro Medium" charset="-120"/>
              <a:cs typeface="Arial" panose="020B0604020202020204" pitchFamily="34" charset="0"/>
            </a:endParaRPr>
          </a:p>
        </p:txBody>
      </p:sp>
      <p:sp>
        <p:nvSpPr>
          <p:cNvPr id="24" name="Slide Number Placeholder 2">
            <a:extLst>
              <a:ext uri="{FF2B5EF4-FFF2-40B4-BE49-F238E27FC236}">
                <a16:creationId xmlns:a16="http://schemas.microsoft.com/office/drawing/2014/main" id="{CA37C1AC-6907-4048-9270-7201B07C437A}"/>
              </a:ext>
            </a:extLst>
          </p:cNvPr>
          <p:cNvSpPr txBox="1">
            <a:spLocks/>
          </p:cNvSpPr>
          <p:nvPr/>
        </p:nvSpPr>
        <p:spPr>
          <a:xfrm>
            <a:off x="7940134" y="5749825"/>
            <a:ext cx="1203863" cy="207650"/>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solidFill>
                  <a:schemeClr val="bg1"/>
                </a:solidFill>
              </a:rPr>
              <a:t>18</a:t>
            </a:r>
          </a:p>
        </p:txBody>
      </p:sp>
    </p:spTree>
    <p:custDataLst>
      <p:tags r:id="rId1"/>
    </p:custDataLst>
    <p:extLst>
      <p:ext uri="{BB962C8B-B14F-4D97-AF65-F5344CB8AC3E}">
        <p14:creationId xmlns:p14="http://schemas.microsoft.com/office/powerpoint/2010/main" val="212372980"/>
      </p:ext>
    </p:extLst>
  </p:cSld>
  <p:clrMapOvr>
    <a:masterClrMapping/>
  </p:clrMapOvr>
  <mc:AlternateContent xmlns:mc="http://schemas.openxmlformats.org/markup-compatibility/2006" xmlns:p14="http://schemas.microsoft.com/office/powerpoint/2010/main">
    <mc:Choice Requires="p14">
      <p:transition spd="slow" p14:dur="2000" advTm="14339"/>
    </mc:Choice>
    <mc:Fallback xmlns="">
      <p:transition spd="slow" advTm="143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linds(horizontal)">
                                      <p:cBhvr>
                                        <p:cTn id="15" dur="500"/>
                                        <p:tgtEl>
                                          <p:spTgt spid="1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linds(horizontal)">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0" y="5895975"/>
            <a:ext cx="9144000" cy="104775"/>
          </a:xfrm>
          <a:prstGeom prst="rect">
            <a:avLst/>
          </a:prstGeom>
        </p:spPr>
      </p:pic>
      <p:sp>
        <p:nvSpPr>
          <p:cNvPr id="3" name="Slide Number Placeholder 2"/>
          <p:cNvSpPr>
            <a:spLocks noGrp="1"/>
          </p:cNvSpPr>
          <p:nvPr>
            <p:ph type="sldNum" sz="quarter" idx="12"/>
          </p:nvPr>
        </p:nvSpPr>
        <p:spPr/>
        <p:txBody>
          <a:bodyPr/>
          <a:lstStyle/>
          <a:p>
            <a:fld id="{7E68A6A8-02F6-4A45-B5F3-DA7EE8BCB107}" type="slidenum">
              <a:rPr lang="en-US" smtClean="0">
                <a:solidFill>
                  <a:schemeClr val="tx1"/>
                </a:solidFill>
              </a:rPr>
              <a:t>19</a:t>
            </a:fld>
            <a:endParaRPr lang="en-US">
              <a:solidFill>
                <a:schemeClr val="tx1"/>
              </a:solidFill>
            </a:endParaRPr>
          </a:p>
        </p:txBody>
      </p:sp>
      <p:sp>
        <p:nvSpPr>
          <p:cNvPr id="12" name="Rectangle 47">
            <a:extLst>
              <a:ext uri="{FF2B5EF4-FFF2-40B4-BE49-F238E27FC236}">
                <a16:creationId xmlns:a16="http://schemas.microsoft.com/office/drawing/2014/main" id="{6C35C729-83A2-4727-8EBD-7EA59FE02A27}"/>
              </a:ext>
            </a:extLst>
          </p:cNvPr>
          <p:cNvSpPr/>
          <p:nvPr/>
        </p:nvSpPr>
        <p:spPr>
          <a:xfrm>
            <a:off x="-21191" y="857249"/>
            <a:ext cx="9165188" cy="775575"/>
          </a:xfrm>
          <a:prstGeom prst="rect">
            <a:avLst/>
          </a:prstGeom>
          <a:solidFill>
            <a:srgbClr val="C0504D"/>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000" b="1" dirty="0">
                <a:latin typeface="Arial" panose="020B0604020202020204" pitchFamily="34" charset="0"/>
                <a:cs typeface="Arial" panose="020B0604020202020204" pitchFamily="34" charset="0"/>
              </a:rPr>
              <a:t>Evaluation: </a:t>
            </a:r>
            <a:r>
              <a:rPr lang="en-US" sz="3000" b="1" dirty="0" err="1">
                <a:latin typeface="Arial" panose="020B0604020202020204" pitchFamily="34" charset="0"/>
                <a:cs typeface="Arial" panose="020B0604020202020204" pitchFamily="34" charset="0"/>
              </a:rPr>
              <a:t>AoA</a:t>
            </a:r>
            <a:r>
              <a:rPr lang="en-US" sz="3000" b="1" dirty="0">
                <a:latin typeface="Arial" panose="020B0604020202020204" pitchFamily="34" charset="0"/>
                <a:cs typeface="Arial" panose="020B0604020202020204" pitchFamily="34" charset="0"/>
              </a:rPr>
              <a:t> Estimation</a:t>
            </a:r>
          </a:p>
        </p:txBody>
      </p:sp>
      <p:sp>
        <p:nvSpPr>
          <p:cNvPr id="11" name="Rectangle 47">
            <a:extLst>
              <a:ext uri="{FF2B5EF4-FFF2-40B4-BE49-F238E27FC236}">
                <a16:creationId xmlns:a16="http://schemas.microsoft.com/office/drawing/2014/main" id="{DE4B2D80-5182-5F46-8DE9-D2C2A1471DD6}"/>
              </a:ext>
            </a:extLst>
          </p:cNvPr>
          <p:cNvSpPr/>
          <p:nvPr/>
        </p:nvSpPr>
        <p:spPr>
          <a:xfrm>
            <a:off x="-10594" y="5455403"/>
            <a:ext cx="9165188" cy="588843"/>
          </a:xfrm>
          <a:prstGeom prst="rect">
            <a:avLst/>
          </a:prstGeom>
          <a:solidFill>
            <a:srgbClr val="00206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altLang="zh-CN" dirty="0">
                <a:latin typeface="Arial" panose="020B0604020202020204" pitchFamily="34" charset="0"/>
                <a:ea typeface="LiHei Pro Medium" charset="-120"/>
                <a:cs typeface="Arial" panose="020B0604020202020204" pitchFamily="34" charset="0"/>
              </a:rPr>
              <a:t>Localizing Backscatters by a Single Robot With Zero Start-up Cost</a:t>
            </a:r>
          </a:p>
          <a:p>
            <a:r>
              <a:rPr lang="en-US" sz="1350" b="1" dirty="0" err="1">
                <a:latin typeface="Arial" panose="020B0604020202020204" pitchFamily="34" charset="0"/>
                <a:ea typeface="LiHei Pro Medium" charset="-120"/>
                <a:cs typeface="Arial" panose="020B0604020202020204" pitchFamily="34" charset="0"/>
              </a:rPr>
              <a:t>Shengkai</a:t>
            </a:r>
            <a:r>
              <a:rPr lang="en-US" sz="1350" b="1" dirty="0">
                <a:latin typeface="Arial" panose="020B0604020202020204" pitchFamily="34" charset="0"/>
                <a:ea typeface="LiHei Pro Medium" charset="-120"/>
                <a:cs typeface="Arial" panose="020B0604020202020204" pitchFamily="34" charset="0"/>
              </a:rPr>
              <a:t> Zhang</a:t>
            </a:r>
            <a:r>
              <a:rPr lang="en-US" sz="1350" dirty="0">
                <a:latin typeface="Arial" panose="020B0604020202020204" pitchFamily="34" charset="0"/>
                <a:ea typeface="LiHei Pro Medium" charset="-120"/>
                <a:cs typeface="Arial" panose="020B0604020202020204" pitchFamily="34" charset="0"/>
              </a:rPr>
              <a:t>, Wei Wang, </a:t>
            </a:r>
            <a:r>
              <a:rPr lang="en-US" sz="1350" dirty="0" err="1">
                <a:latin typeface="Arial" panose="020B0604020202020204" pitchFamily="34" charset="0"/>
                <a:ea typeface="LiHei Pro Medium" charset="-120"/>
                <a:cs typeface="Arial" panose="020B0604020202020204" pitchFamily="34" charset="0"/>
              </a:rPr>
              <a:t>Sheyang</a:t>
            </a:r>
            <a:r>
              <a:rPr lang="en-US" sz="1350" dirty="0">
                <a:latin typeface="Arial" panose="020B0604020202020204" pitchFamily="34" charset="0"/>
                <a:ea typeface="LiHei Pro Medium" charset="-120"/>
                <a:cs typeface="Arial" panose="020B0604020202020204" pitchFamily="34" charset="0"/>
              </a:rPr>
              <a:t> Tang, Shi </a:t>
            </a:r>
            <a:r>
              <a:rPr lang="en-US" sz="1350" dirty="0" err="1">
                <a:latin typeface="Arial" panose="020B0604020202020204" pitchFamily="34" charset="0"/>
                <a:ea typeface="LiHei Pro Medium" charset="-120"/>
                <a:cs typeface="Arial" panose="020B0604020202020204" pitchFamily="34" charset="0"/>
              </a:rPr>
              <a:t>Jin</a:t>
            </a:r>
            <a:r>
              <a:rPr lang="en-US" sz="1350" dirty="0">
                <a:latin typeface="Arial" panose="020B0604020202020204" pitchFamily="34" charset="0"/>
                <a:ea typeface="LiHei Pro Medium" charset="-120"/>
                <a:cs typeface="Arial" panose="020B0604020202020204" pitchFamily="34" charset="0"/>
              </a:rPr>
              <a:t>, and Tao Jiang.</a:t>
            </a:r>
            <a:r>
              <a:rPr lang="en-US" sz="1350" baseline="30000" dirty="0">
                <a:latin typeface="Arial" panose="020B0604020202020204" pitchFamily="34" charset="0"/>
                <a:ea typeface="LiHei Pro Medium" charset="-120"/>
                <a:cs typeface="Arial" panose="020B0604020202020204" pitchFamily="34" charset="0"/>
              </a:rPr>
              <a:t> </a:t>
            </a:r>
            <a:r>
              <a:rPr lang="en-US" sz="1350" dirty="0">
                <a:latin typeface="Arial" panose="020B0604020202020204" pitchFamily="34" charset="0"/>
                <a:ea typeface="LiHei Pro Medium" charset="-120"/>
                <a:cs typeface="Arial" panose="020B0604020202020204" pitchFamily="34" charset="0"/>
              </a:rPr>
              <a:t>Huazhong University of Sci. &amp; Tech.</a:t>
            </a:r>
            <a:r>
              <a:rPr lang="en-US" sz="1350" baseline="30000" dirty="0">
                <a:latin typeface="Arial" panose="020B0604020202020204" pitchFamily="34" charset="0"/>
                <a:ea typeface="LiHei Pro Medium" charset="-120"/>
                <a:cs typeface="Arial" panose="020B0604020202020204" pitchFamily="34" charset="0"/>
              </a:rPr>
              <a:t> </a:t>
            </a:r>
            <a:endParaRPr lang="en-US" sz="1350" dirty="0">
              <a:latin typeface="Arial" panose="020B0604020202020204" pitchFamily="34" charset="0"/>
              <a:ea typeface="LiHei Pro Medium" charset="-120"/>
              <a:cs typeface="Arial" panose="020B0604020202020204" pitchFamily="34" charset="0"/>
            </a:endParaRPr>
          </a:p>
        </p:txBody>
      </p:sp>
      <p:pic>
        <p:nvPicPr>
          <p:cNvPr id="5" name="Picture 4">
            <a:extLst>
              <a:ext uri="{FF2B5EF4-FFF2-40B4-BE49-F238E27FC236}">
                <a16:creationId xmlns:a16="http://schemas.microsoft.com/office/drawing/2014/main" id="{2B8D4E2B-BC76-DA4D-A973-2410E98BBB75}"/>
              </a:ext>
            </a:extLst>
          </p:cNvPr>
          <p:cNvPicPr>
            <a:picLocks noChangeAspect="1"/>
          </p:cNvPicPr>
          <p:nvPr/>
        </p:nvPicPr>
        <p:blipFill>
          <a:blip r:embed="rId5"/>
          <a:stretch>
            <a:fillRect/>
          </a:stretch>
        </p:blipFill>
        <p:spPr>
          <a:xfrm>
            <a:off x="5081587" y="2468281"/>
            <a:ext cx="3548063" cy="2884058"/>
          </a:xfrm>
          <a:prstGeom prst="rect">
            <a:avLst/>
          </a:prstGeom>
        </p:spPr>
      </p:pic>
      <p:sp>
        <p:nvSpPr>
          <p:cNvPr id="14" name="Rounded Rectangle 5">
            <a:extLst>
              <a:ext uri="{FF2B5EF4-FFF2-40B4-BE49-F238E27FC236}">
                <a16:creationId xmlns:a16="http://schemas.microsoft.com/office/drawing/2014/main" id="{8D3B4AC7-D6B0-BE43-9B94-7CD1BD85F7A4}"/>
              </a:ext>
            </a:extLst>
          </p:cNvPr>
          <p:cNvSpPr/>
          <p:nvPr/>
        </p:nvSpPr>
        <p:spPr>
          <a:xfrm>
            <a:off x="381000" y="4351853"/>
            <a:ext cx="4480020" cy="588843"/>
          </a:xfrm>
          <a:prstGeom prst="roundRect">
            <a:avLst/>
          </a:prstGeom>
          <a:solidFill>
            <a:srgbClr val="C00000"/>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6" tIns="34290" rIns="68576" bIns="34290" rtlCol="0" anchor="ctr"/>
          <a:lstStyle/>
          <a:p>
            <a:pPr algn="ctr"/>
            <a:r>
              <a:rPr lang="en-US" altLang="zh-CN" b="1" dirty="0"/>
              <a:t>Accurate </a:t>
            </a:r>
            <a:r>
              <a:rPr lang="en-US" altLang="zh-CN" b="1" dirty="0" err="1"/>
              <a:t>AoA</a:t>
            </a:r>
            <a:r>
              <a:rPr lang="en-US" altLang="zh-CN" b="1" dirty="0"/>
              <a:t> estimates for multiple tags</a:t>
            </a:r>
            <a:endParaRPr lang="zh-CN" altLang="en-US" b="1" dirty="0"/>
          </a:p>
        </p:txBody>
      </p:sp>
      <p:graphicFrame>
        <p:nvGraphicFramePr>
          <p:cNvPr id="15" name="表格 2">
            <a:extLst>
              <a:ext uri="{FF2B5EF4-FFF2-40B4-BE49-F238E27FC236}">
                <a16:creationId xmlns:a16="http://schemas.microsoft.com/office/drawing/2014/main" id="{EB0EFC51-0EE3-9741-9514-62917CDBC28D}"/>
              </a:ext>
            </a:extLst>
          </p:cNvPr>
          <p:cNvGraphicFramePr>
            <a:graphicFrameLocks noGrp="1"/>
          </p:cNvGraphicFramePr>
          <p:nvPr>
            <p:extLst>
              <p:ext uri="{D42A27DB-BD31-4B8C-83A1-F6EECF244321}">
                <p14:modId xmlns:p14="http://schemas.microsoft.com/office/powerpoint/2010/main" val="821441078"/>
              </p:ext>
            </p:extLst>
          </p:nvPr>
        </p:nvGraphicFramePr>
        <p:xfrm>
          <a:off x="381000" y="2238178"/>
          <a:ext cx="4572000" cy="116586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103841608"/>
                    </a:ext>
                  </a:extLst>
                </a:gridCol>
                <a:gridCol w="1524000">
                  <a:extLst>
                    <a:ext uri="{9D8B030D-6E8A-4147-A177-3AD203B41FA5}">
                      <a16:colId xmlns:a16="http://schemas.microsoft.com/office/drawing/2014/main" val="2605808988"/>
                    </a:ext>
                  </a:extLst>
                </a:gridCol>
                <a:gridCol w="1524000">
                  <a:extLst>
                    <a:ext uri="{9D8B030D-6E8A-4147-A177-3AD203B41FA5}">
                      <a16:colId xmlns:a16="http://schemas.microsoft.com/office/drawing/2014/main" val="3475047443"/>
                    </a:ext>
                  </a:extLst>
                </a:gridCol>
              </a:tblGrid>
              <a:tr h="388620">
                <a:tc>
                  <a:txBody>
                    <a:bodyPr/>
                    <a:lstStyle/>
                    <a:p>
                      <a:pPr algn="ctr"/>
                      <a:endParaRPr lang="zh-CN" altLang="en-US" sz="2100" dirty="0"/>
                    </a:p>
                  </a:txBody>
                  <a:tcPr marL="68580" marR="68580" marT="34290" marB="34290"/>
                </a:tc>
                <a:tc>
                  <a:txBody>
                    <a:bodyPr/>
                    <a:lstStyle/>
                    <a:p>
                      <a:pPr algn="ctr"/>
                      <a:r>
                        <a:rPr lang="en-US" altLang="zh-CN" sz="2100" dirty="0"/>
                        <a:t>Rover</a:t>
                      </a:r>
                      <a:endParaRPr lang="zh-CN" altLang="en-US" sz="2100" dirty="0"/>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2100" dirty="0" err="1"/>
                        <a:t>WiTag</a:t>
                      </a:r>
                      <a:endParaRPr lang="zh-CN" altLang="en-US" sz="2100" dirty="0"/>
                    </a:p>
                  </a:txBody>
                  <a:tcPr marL="68580" marR="68580" marT="34290" marB="34290"/>
                </a:tc>
                <a:extLst>
                  <a:ext uri="{0D108BD9-81ED-4DB2-BD59-A6C34878D82A}">
                    <a16:rowId xmlns:a16="http://schemas.microsoft.com/office/drawing/2014/main" val="1367679921"/>
                  </a:ext>
                </a:extLst>
              </a:tr>
              <a:tr h="388620">
                <a:tc>
                  <a:txBody>
                    <a:bodyPr/>
                    <a:lstStyle/>
                    <a:p>
                      <a:pPr algn="ctr"/>
                      <a:r>
                        <a:rPr lang="en-US" altLang="zh-CN" sz="2100" dirty="0"/>
                        <a:t>LOS</a:t>
                      </a:r>
                    </a:p>
                  </a:txBody>
                  <a:tcPr marL="68580" marR="68580" marT="34290" marB="34290"/>
                </a:tc>
                <a:tc>
                  <a:txBody>
                    <a:bodyPr/>
                    <a:lstStyle/>
                    <a:p>
                      <a:pPr algn="ctr"/>
                      <a:r>
                        <a:rPr lang="en-US" altLang="zh-CN" sz="2100" dirty="0"/>
                        <a:t>9.3</a:t>
                      </a:r>
                      <a:r>
                        <a:rPr lang="en-US" altLang="zh-CN" sz="2100" baseline="30000" dirty="0"/>
                        <a:t>o</a:t>
                      </a:r>
                      <a:endParaRPr lang="zh-CN" altLang="en-US" sz="2100" baseline="30000" dirty="0"/>
                    </a:p>
                  </a:txBody>
                  <a:tcPr marL="68580" marR="68580" marT="34290" marB="34290"/>
                </a:tc>
                <a:tc>
                  <a:txBody>
                    <a:bodyPr/>
                    <a:lstStyle/>
                    <a:p>
                      <a:pPr algn="ctr"/>
                      <a:r>
                        <a:rPr lang="en-US" altLang="zh-CN" sz="2100" dirty="0"/>
                        <a:t>8.1</a:t>
                      </a:r>
                      <a:r>
                        <a:rPr lang="en-US" altLang="zh-CN" sz="2100" baseline="30000" dirty="0"/>
                        <a:t>o</a:t>
                      </a:r>
                      <a:endParaRPr lang="zh-CN" altLang="en-US" sz="2100" baseline="30000" dirty="0"/>
                    </a:p>
                  </a:txBody>
                  <a:tcPr marL="68580" marR="68580" marT="34290" marB="34290"/>
                </a:tc>
                <a:extLst>
                  <a:ext uri="{0D108BD9-81ED-4DB2-BD59-A6C34878D82A}">
                    <a16:rowId xmlns:a16="http://schemas.microsoft.com/office/drawing/2014/main" val="3852870657"/>
                  </a:ext>
                </a:extLst>
              </a:tr>
              <a:tr h="388620">
                <a:tc>
                  <a:txBody>
                    <a:bodyPr/>
                    <a:lstStyle/>
                    <a:p>
                      <a:pPr algn="ctr"/>
                      <a:r>
                        <a:rPr lang="en-US" altLang="zh-CN" sz="2100" dirty="0"/>
                        <a:t>NLOS</a:t>
                      </a:r>
                    </a:p>
                  </a:txBody>
                  <a:tcPr marL="68580" marR="68580" marT="34290" marB="34290"/>
                </a:tc>
                <a:tc>
                  <a:txBody>
                    <a:bodyPr/>
                    <a:lstStyle/>
                    <a:p>
                      <a:pPr algn="ctr"/>
                      <a:r>
                        <a:rPr lang="en-US" altLang="zh-CN" sz="2100" dirty="0"/>
                        <a:t>18.1</a:t>
                      </a:r>
                      <a:r>
                        <a:rPr lang="en-US" altLang="zh-CN" sz="2100" baseline="30000" dirty="0"/>
                        <a:t>o</a:t>
                      </a:r>
                      <a:endParaRPr lang="zh-CN" altLang="en-US" sz="2100" baseline="30000" dirty="0"/>
                    </a:p>
                  </a:txBody>
                  <a:tcPr marL="68580" marR="68580" marT="34290" marB="34290"/>
                </a:tc>
                <a:tc>
                  <a:txBody>
                    <a:bodyPr/>
                    <a:lstStyle/>
                    <a:p>
                      <a:pPr algn="ctr"/>
                      <a:r>
                        <a:rPr lang="en-US" altLang="zh-CN" sz="2100" dirty="0"/>
                        <a:t>14.6</a:t>
                      </a:r>
                      <a:r>
                        <a:rPr lang="en-US" altLang="zh-CN" sz="2100" baseline="30000" dirty="0"/>
                        <a:t>o</a:t>
                      </a:r>
                      <a:endParaRPr lang="zh-CN" altLang="en-US" sz="2100" baseline="30000" dirty="0"/>
                    </a:p>
                  </a:txBody>
                  <a:tcPr marL="68580" marR="68580" marT="34290" marB="34290"/>
                </a:tc>
                <a:extLst>
                  <a:ext uri="{0D108BD9-81ED-4DB2-BD59-A6C34878D82A}">
                    <a16:rowId xmlns:a16="http://schemas.microsoft.com/office/drawing/2014/main" val="877807398"/>
                  </a:ext>
                </a:extLst>
              </a:tr>
            </a:tbl>
          </a:graphicData>
        </a:graphic>
      </p:graphicFrame>
      <p:sp>
        <p:nvSpPr>
          <p:cNvPr id="16" name="Content Placeholder 2">
            <a:extLst>
              <a:ext uri="{FF2B5EF4-FFF2-40B4-BE49-F238E27FC236}">
                <a16:creationId xmlns:a16="http://schemas.microsoft.com/office/drawing/2014/main" id="{AF1CAB44-5A4A-6D4B-A4D2-5A56173424F0}"/>
              </a:ext>
            </a:extLst>
          </p:cNvPr>
          <p:cNvSpPr>
            <a:spLocks noGrp="1"/>
          </p:cNvSpPr>
          <p:nvPr/>
        </p:nvSpPr>
        <p:spPr>
          <a:xfrm>
            <a:off x="5081587" y="1650982"/>
            <a:ext cx="4024313" cy="667901"/>
          </a:xfrm>
          <a:prstGeom prst="rect">
            <a:avLst/>
          </a:prstGeom>
          <a:solidFill>
            <a:schemeClr val="tx1">
              <a:alpha val="50000"/>
            </a:schemeClr>
          </a:solidFill>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950" b="1" dirty="0" err="1">
                <a:solidFill>
                  <a:srgbClr val="FFFFFF"/>
                </a:solidFill>
                <a:effectLst>
                  <a:outerShdw blurRad="38100" dist="38100" dir="2700000" algn="tl">
                    <a:srgbClr val="000000">
                      <a:alpha val="43137"/>
                    </a:srgbClr>
                  </a:outerShdw>
                </a:effectLst>
              </a:rPr>
              <a:t>WiTag</a:t>
            </a:r>
            <a:r>
              <a:rPr lang="en-US" sz="1950" b="1" dirty="0">
                <a:solidFill>
                  <a:srgbClr val="FFFFFF"/>
                </a:solidFill>
                <a:effectLst>
                  <a:outerShdw blurRad="38100" dist="38100" dir="2700000" algn="tl">
                    <a:srgbClr val="000000">
                      <a:alpha val="43137"/>
                    </a:srgbClr>
                  </a:outerShdw>
                </a:effectLst>
              </a:rPr>
              <a:t> is the state-of-the-art solution without inter-tag interference</a:t>
            </a:r>
          </a:p>
        </p:txBody>
      </p:sp>
      <p:sp>
        <p:nvSpPr>
          <p:cNvPr id="19" name="Slide Number Placeholder 2">
            <a:extLst>
              <a:ext uri="{FF2B5EF4-FFF2-40B4-BE49-F238E27FC236}">
                <a16:creationId xmlns:a16="http://schemas.microsoft.com/office/drawing/2014/main" id="{E06B2225-96AE-6842-868C-776E8D2A909E}"/>
              </a:ext>
            </a:extLst>
          </p:cNvPr>
          <p:cNvSpPr txBox="1">
            <a:spLocks/>
          </p:cNvSpPr>
          <p:nvPr/>
        </p:nvSpPr>
        <p:spPr>
          <a:xfrm>
            <a:off x="7940134" y="5749825"/>
            <a:ext cx="1203863" cy="207650"/>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solidFill>
                  <a:schemeClr val="bg1"/>
                </a:solidFill>
              </a:rPr>
              <a:t>19</a:t>
            </a:r>
          </a:p>
        </p:txBody>
      </p:sp>
      <p:sp>
        <p:nvSpPr>
          <p:cNvPr id="6" name="Rectangle 5">
            <a:extLst>
              <a:ext uri="{FF2B5EF4-FFF2-40B4-BE49-F238E27FC236}">
                <a16:creationId xmlns:a16="http://schemas.microsoft.com/office/drawing/2014/main" id="{58F8C5FE-66D2-6240-813F-1BC128713268}"/>
              </a:ext>
            </a:extLst>
          </p:cNvPr>
          <p:cNvSpPr/>
          <p:nvPr/>
        </p:nvSpPr>
        <p:spPr>
          <a:xfrm>
            <a:off x="3600450" y="2207005"/>
            <a:ext cx="1106632" cy="1190822"/>
          </a:xfrm>
          <a:prstGeom prst="rect">
            <a:avLst/>
          </a:prstGeom>
          <a:noFill/>
          <a:ln w="50800">
            <a:solidFill>
              <a:srgbClr val="F624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422E7390-54D3-D144-A591-9F53B096211E}"/>
              </a:ext>
            </a:extLst>
          </p:cNvPr>
          <p:cNvSpPr txBox="1"/>
          <p:nvPr/>
        </p:nvSpPr>
        <p:spPr>
          <a:xfrm>
            <a:off x="3437243" y="3421611"/>
            <a:ext cx="1486304" cy="923330"/>
          </a:xfrm>
          <a:prstGeom prst="rect">
            <a:avLst/>
          </a:prstGeom>
          <a:solidFill>
            <a:srgbClr val="FF0000"/>
          </a:solidFill>
        </p:spPr>
        <p:txBody>
          <a:bodyPr wrap="none" rtlCol="0">
            <a:spAutoFit/>
          </a:bodyPr>
          <a:lstStyle/>
          <a:p>
            <a:r>
              <a:rPr lang="en-US" dirty="0">
                <a:solidFill>
                  <a:schemeClr val="bg1"/>
                </a:solidFill>
              </a:rPr>
              <a:t>Single tag </a:t>
            </a:r>
          </a:p>
          <a:p>
            <a:r>
              <a:rPr lang="en-US" dirty="0">
                <a:solidFill>
                  <a:schemeClr val="bg1"/>
                </a:solidFill>
              </a:rPr>
              <a:t>with multiple </a:t>
            </a:r>
          </a:p>
          <a:p>
            <a:r>
              <a:rPr lang="en-US" dirty="0">
                <a:solidFill>
                  <a:schemeClr val="bg1"/>
                </a:solidFill>
              </a:rPr>
              <a:t>APs</a:t>
            </a:r>
          </a:p>
        </p:txBody>
      </p:sp>
      <p:sp>
        <p:nvSpPr>
          <p:cNvPr id="20" name="Rectangle 19">
            <a:extLst>
              <a:ext uri="{FF2B5EF4-FFF2-40B4-BE49-F238E27FC236}">
                <a16:creationId xmlns:a16="http://schemas.microsoft.com/office/drawing/2014/main" id="{88FF365C-4718-7241-BDB2-C6C32533F876}"/>
              </a:ext>
            </a:extLst>
          </p:cNvPr>
          <p:cNvSpPr/>
          <p:nvPr/>
        </p:nvSpPr>
        <p:spPr>
          <a:xfrm>
            <a:off x="2113450" y="2212153"/>
            <a:ext cx="1106632" cy="1190822"/>
          </a:xfrm>
          <a:prstGeom prst="rect">
            <a:avLst/>
          </a:prstGeom>
          <a:noFill/>
          <a:ln w="50800">
            <a:solidFill>
              <a:srgbClr val="F624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TextBox 20">
            <a:extLst>
              <a:ext uri="{FF2B5EF4-FFF2-40B4-BE49-F238E27FC236}">
                <a16:creationId xmlns:a16="http://schemas.microsoft.com/office/drawing/2014/main" id="{A24C570B-B33C-7644-91FA-4BE36394891E}"/>
              </a:ext>
            </a:extLst>
          </p:cNvPr>
          <p:cNvSpPr txBox="1"/>
          <p:nvPr/>
        </p:nvSpPr>
        <p:spPr>
          <a:xfrm>
            <a:off x="1959517" y="3412351"/>
            <a:ext cx="1465851" cy="923330"/>
          </a:xfrm>
          <a:prstGeom prst="rect">
            <a:avLst/>
          </a:prstGeom>
          <a:solidFill>
            <a:srgbClr val="FF0000"/>
          </a:solidFill>
        </p:spPr>
        <p:txBody>
          <a:bodyPr wrap="none" rtlCol="0">
            <a:spAutoFit/>
          </a:bodyPr>
          <a:lstStyle/>
          <a:p>
            <a:r>
              <a:rPr lang="en-US" dirty="0">
                <a:solidFill>
                  <a:schemeClr val="bg1"/>
                </a:solidFill>
              </a:rPr>
              <a:t>Multiple tags </a:t>
            </a:r>
          </a:p>
          <a:p>
            <a:r>
              <a:rPr lang="en-US" dirty="0">
                <a:solidFill>
                  <a:schemeClr val="bg1"/>
                </a:solidFill>
              </a:rPr>
              <a:t>with a single </a:t>
            </a:r>
          </a:p>
          <a:p>
            <a:r>
              <a:rPr lang="en-US" dirty="0">
                <a:solidFill>
                  <a:schemeClr val="bg1"/>
                </a:solidFill>
              </a:rPr>
              <a:t>AP</a:t>
            </a:r>
          </a:p>
        </p:txBody>
      </p:sp>
    </p:spTree>
    <p:custDataLst>
      <p:tags r:id="rId1"/>
    </p:custDataLst>
    <p:extLst>
      <p:ext uri="{BB962C8B-B14F-4D97-AF65-F5344CB8AC3E}">
        <p14:creationId xmlns:p14="http://schemas.microsoft.com/office/powerpoint/2010/main" val="3067983582"/>
      </p:ext>
    </p:extLst>
  </p:cSld>
  <p:clrMapOvr>
    <a:masterClrMapping/>
  </p:clrMapOvr>
  <mc:AlternateContent xmlns:mc="http://schemas.openxmlformats.org/markup-compatibility/2006" xmlns:p14="http://schemas.microsoft.com/office/powerpoint/2010/main">
    <mc:Choice Requires="p14">
      <p:transition spd="slow" p14:dur="2000" advTm="14339"/>
    </mc:Choice>
    <mc:Fallback xmlns="">
      <p:transition spd="slow" advTm="143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linds(horizontal)">
                                      <p:cBhvr>
                                        <p:cTn id="13" dur="500"/>
                                        <p:tgtEl>
                                          <p:spTgt spid="2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linds(horizontal)">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P spid="8" grpId="0" animBg="1"/>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0" y="5895975"/>
            <a:ext cx="9144000" cy="104775"/>
          </a:xfrm>
          <a:prstGeom prst="rect">
            <a:avLst/>
          </a:prstGeom>
        </p:spPr>
      </p:pic>
      <p:sp>
        <p:nvSpPr>
          <p:cNvPr id="2" name="Slide Number Placeholder 1"/>
          <p:cNvSpPr>
            <a:spLocks noGrp="1"/>
          </p:cNvSpPr>
          <p:nvPr>
            <p:ph type="sldNum" sz="quarter" idx="12"/>
          </p:nvPr>
        </p:nvSpPr>
        <p:spPr/>
        <p:txBody>
          <a:bodyPr/>
          <a:lstStyle/>
          <a:p>
            <a:fld id="{7E68A6A8-02F6-4A45-B5F3-DA7EE8BCB107}" type="slidenum">
              <a:rPr lang="en-US" smtClean="0"/>
              <a:t>2</a:t>
            </a:fld>
            <a:endParaRPr lang="en-US"/>
          </a:p>
        </p:txBody>
      </p:sp>
      <p:sp>
        <p:nvSpPr>
          <p:cNvPr id="37" name="Subtitle 2">
            <a:extLst>
              <a:ext uri="{FF2B5EF4-FFF2-40B4-BE49-F238E27FC236}">
                <a16:creationId xmlns:a16="http://schemas.microsoft.com/office/drawing/2014/main" id="{C4EEEBDF-81DB-47AB-B07C-BBAC91E6EF3B}"/>
              </a:ext>
            </a:extLst>
          </p:cNvPr>
          <p:cNvSpPr txBox="1">
            <a:spLocks/>
          </p:cNvSpPr>
          <p:nvPr/>
        </p:nvSpPr>
        <p:spPr>
          <a:xfrm>
            <a:off x="0" y="984747"/>
            <a:ext cx="9144000" cy="738188"/>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altLang="zh-CN" sz="3000" dirty="0">
                <a:solidFill>
                  <a:srgbClr val="61B9FF"/>
                </a:solidFill>
                <a:latin typeface="LiHei Pro Medium" charset="-120"/>
                <a:ea typeface="LiHei Pro Medium" charset="-120"/>
                <a:cs typeface="LiHei Pro Medium" charset="-120"/>
              </a:rPr>
              <a:t>Backscatter as an Desirable Alternative</a:t>
            </a:r>
            <a:endParaRPr lang="en-US" sz="3000" dirty="0">
              <a:solidFill>
                <a:srgbClr val="61B9FF"/>
              </a:solidFill>
              <a:latin typeface="LiHei Pro Medium" charset="-120"/>
              <a:ea typeface="LiHei Pro Medium" charset="-120"/>
              <a:cs typeface="LiHei Pro Medium" charset="-120"/>
            </a:endParaRPr>
          </a:p>
        </p:txBody>
      </p:sp>
      <p:sp>
        <p:nvSpPr>
          <p:cNvPr id="42" name="Rectangle 41">
            <a:extLst>
              <a:ext uri="{FF2B5EF4-FFF2-40B4-BE49-F238E27FC236}">
                <a16:creationId xmlns:a16="http://schemas.microsoft.com/office/drawing/2014/main" id="{E321F6B4-662D-4A89-8032-6B477AD5A54B}"/>
              </a:ext>
            </a:extLst>
          </p:cNvPr>
          <p:cNvSpPr/>
          <p:nvPr/>
        </p:nvSpPr>
        <p:spPr>
          <a:xfrm rot="10970832">
            <a:off x="3622915" y="1900142"/>
            <a:ext cx="1052207" cy="417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47">
            <a:extLst>
              <a:ext uri="{FF2B5EF4-FFF2-40B4-BE49-F238E27FC236}">
                <a16:creationId xmlns:a16="http://schemas.microsoft.com/office/drawing/2014/main" id="{6C35C729-83A2-4727-8EBD-7EA59FE02A27}"/>
              </a:ext>
            </a:extLst>
          </p:cNvPr>
          <p:cNvSpPr/>
          <p:nvPr/>
        </p:nvSpPr>
        <p:spPr>
          <a:xfrm>
            <a:off x="-21191" y="857249"/>
            <a:ext cx="9165188" cy="775575"/>
          </a:xfrm>
          <a:prstGeom prst="rect">
            <a:avLst/>
          </a:prstGeom>
          <a:solidFill>
            <a:srgbClr val="C0504D"/>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000" b="1" dirty="0">
                <a:latin typeface="Arial" panose="020B0604020202020204" pitchFamily="34" charset="0"/>
                <a:cs typeface="Arial" panose="020B0604020202020204" pitchFamily="34" charset="0"/>
              </a:rPr>
              <a:t>Backscatter Brings Universal IoT Deployment</a:t>
            </a:r>
          </a:p>
        </p:txBody>
      </p:sp>
      <p:sp>
        <p:nvSpPr>
          <p:cNvPr id="14" name="Content Placeholder 2">
            <a:extLst>
              <a:ext uri="{FF2B5EF4-FFF2-40B4-BE49-F238E27FC236}">
                <a16:creationId xmlns:a16="http://schemas.microsoft.com/office/drawing/2014/main" id="{3CF48C16-BF49-4E28-9ADA-1145E16BDE50}"/>
              </a:ext>
            </a:extLst>
          </p:cNvPr>
          <p:cNvSpPr>
            <a:spLocks noGrp="1"/>
          </p:cNvSpPr>
          <p:nvPr/>
        </p:nvSpPr>
        <p:spPr>
          <a:xfrm>
            <a:off x="180288" y="4989940"/>
            <a:ext cx="8783425" cy="394482"/>
          </a:xfrm>
          <a:prstGeom prst="rect">
            <a:avLst/>
          </a:prstGeom>
          <a:solidFill>
            <a:schemeClr val="tx1">
              <a:alpha val="61000"/>
            </a:schemeClr>
          </a:solidFill>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ltLang="zh-CN" sz="1950" b="1" dirty="0">
                <a:solidFill>
                  <a:srgbClr val="FFFFFF"/>
                </a:solidFill>
                <a:latin typeface="Arial" panose="020B0604020202020204" pitchFamily="34" charset="0"/>
                <a:cs typeface="Arial" panose="020B0604020202020204" pitchFamily="34" charset="0"/>
              </a:rPr>
              <a:t>Backscatter networking: Enable hundreds of concurrent transmissions</a:t>
            </a:r>
            <a:endParaRPr lang="en-US" sz="1950" b="1" dirty="0">
              <a:solidFill>
                <a:srgbClr val="FFFFFF"/>
              </a:solidFill>
              <a:latin typeface="Arial" panose="020B0604020202020204" pitchFamily="34" charset="0"/>
              <a:cs typeface="Arial" panose="020B0604020202020204" pitchFamily="34" charset="0"/>
            </a:endParaRPr>
          </a:p>
        </p:txBody>
      </p:sp>
      <p:sp>
        <p:nvSpPr>
          <p:cNvPr id="18" name="Rectangle 47">
            <a:extLst>
              <a:ext uri="{FF2B5EF4-FFF2-40B4-BE49-F238E27FC236}">
                <a16:creationId xmlns:a16="http://schemas.microsoft.com/office/drawing/2014/main" id="{25B479E5-8E04-F84B-B3FF-ADE98F7A1467}"/>
              </a:ext>
            </a:extLst>
          </p:cNvPr>
          <p:cNvSpPr/>
          <p:nvPr/>
        </p:nvSpPr>
        <p:spPr>
          <a:xfrm>
            <a:off x="-10594" y="5455403"/>
            <a:ext cx="9165188" cy="588843"/>
          </a:xfrm>
          <a:prstGeom prst="rect">
            <a:avLst/>
          </a:prstGeom>
          <a:solidFill>
            <a:srgbClr val="00206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altLang="zh-CN" dirty="0">
                <a:latin typeface="Arial" panose="020B0604020202020204" pitchFamily="34" charset="0"/>
                <a:ea typeface="LiHei Pro Medium" charset="-120"/>
                <a:cs typeface="Arial" panose="020B0604020202020204" pitchFamily="34" charset="0"/>
              </a:rPr>
              <a:t>Localizing Backscatters by a Single Robot With Zero Start-up Cost</a:t>
            </a:r>
          </a:p>
          <a:p>
            <a:r>
              <a:rPr lang="en-US" sz="1350" b="1" dirty="0" err="1">
                <a:latin typeface="Arial" panose="020B0604020202020204" pitchFamily="34" charset="0"/>
                <a:ea typeface="LiHei Pro Medium" charset="-120"/>
                <a:cs typeface="Arial" panose="020B0604020202020204" pitchFamily="34" charset="0"/>
              </a:rPr>
              <a:t>Shengkai</a:t>
            </a:r>
            <a:r>
              <a:rPr lang="en-US" sz="1350" b="1" dirty="0">
                <a:latin typeface="Arial" panose="020B0604020202020204" pitchFamily="34" charset="0"/>
                <a:ea typeface="LiHei Pro Medium" charset="-120"/>
                <a:cs typeface="Arial" panose="020B0604020202020204" pitchFamily="34" charset="0"/>
              </a:rPr>
              <a:t> Zhang</a:t>
            </a:r>
            <a:r>
              <a:rPr lang="en-US" sz="1350" dirty="0">
                <a:latin typeface="Arial" panose="020B0604020202020204" pitchFamily="34" charset="0"/>
                <a:ea typeface="LiHei Pro Medium" charset="-120"/>
                <a:cs typeface="Arial" panose="020B0604020202020204" pitchFamily="34" charset="0"/>
              </a:rPr>
              <a:t>, Wei Wang, </a:t>
            </a:r>
            <a:r>
              <a:rPr lang="en-US" sz="1350" dirty="0" err="1">
                <a:latin typeface="Arial" panose="020B0604020202020204" pitchFamily="34" charset="0"/>
                <a:ea typeface="LiHei Pro Medium" charset="-120"/>
                <a:cs typeface="Arial" panose="020B0604020202020204" pitchFamily="34" charset="0"/>
              </a:rPr>
              <a:t>Sheyang</a:t>
            </a:r>
            <a:r>
              <a:rPr lang="en-US" sz="1350" dirty="0">
                <a:latin typeface="Arial" panose="020B0604020202020204" pitchFamily="34" charset="0"/>
                <a:ea typeface="LiHei Pro Medium" charset="-120"/>
                <a:cs typeface="Arial" panose="020B0604020202020204" pitchFamily="34" charset="0"/>
              </a:rPr>
              <a:t> Tang, Shi </a:t>
            </a:r>
            <a:r>
              <a:rPr lang="en-US" sz="1350" dirty="0" err="1">
                <a:latin typeface="Arial" panose="020B0604020202020204" pitchFamily="34" charset="0"/>
                <a:ea typeface="LiHei Pro Medium" charset="-120"/>
                <a:cs typeface="Arial" panose="020B0604020202020204" pitchFamily="34" charset="0"/>
              </a:rPr>
              <a:t>Jin</a:t>
            </a:r>
            <a:r>
              <a:rPr lang="en-US" sz="1350" dirty="0">
                <a:latin typeface="Arial" panose="020B0604020202020204" pitchFamily="34" charset="0"/>
                <a:ea typeface="LiHei Pro Medium" charset="-120"/>
                <a:cs typeface="Arial" panose="020B0604020202020204" pitchFamily="34" charset="0"/>
              </a:rPr>
              <a:t>, and Tao Jiang.</a:t>
            </a:r>
            <a:r>
              <a:rPr lang="en-US" sz="1350" baseline="30000" dirty="0">
                <a:latin typeface="Arial" panose="020B0604020202020204" pitchFamily="34" charset="0"/>
                <a:ea typeface="LiHei Pro Medium" charset="-120"/>
                <a:cs typeface="Arial" panose="020B0604020202020204" pitchFamily="34" charset="0"/>
              </a:rPr>
              <a:t> </a:t>
            </a:r>
            <a:r>
              <a:rPr lang="en-US" sz="1350" dirty="0">
                <a:latin typeface="Arial" panose="020B0604020202020204" pitchFamily="34" charset="0"/>
                <a:ea typeface="LiHei Pro Medium" charset="-120"/>
                <a:cs typeface="Arial" panose="020B0604020202020204" pitchFamily="34" charset="0"/>
              </a:rPr>
              <a:t>Huazhong University of Sci. &amp; Tech.</a:t>
            </a:r>
            <a:r>
              <a:rPr lang="en-US" sz="1350" baseline="30000" dirty="0">
                <a:latin typeface="Arial" panose="020B0604020202020204" pitchFamily="34" charset="0"/>
                <a:ea typeface="LiHei Pro Medium" charset="-120"/>
                <a:cs typeface="Arial" panose="020B0604020202020204" pitchFamily="34" charset="0"/>
              </a:rPr>
              <a:t> </a:t>
            </a:r>
            <a:endParaRPr lang="en-US" sz="1350" dirty="0">
              <a:latin typeface="Arial" panose="020B0604020202020204" pitchFamily="34" charset="0"/>
              <a:ea typeface="LiHei Pro Medium" charset="-120"/>
              <a:cs typeface="Arial" panose="020B0604020202020204" pitchFamily="34" charset="0"/>
            </a:endParaRPr>
          </a:p>
        </p:txBody>
      </p:sp>
      <p:pic>
        <p:nvPicPr>
          <p:cNvPr id="4" name="Picture 3">
            <a:extLst>
              <a:ext uri="{FF2B5EF4-FFF2-40B4-BE49-F238E27FC236}">
                <a16:creationId xmlns:a16="http://schemas.microsoft.com/office/drawing/2014/main" id="{7CF5B869-B68A-D748-8A92-1660EFCB44B4}"/>
              </a:ext>
            </a:extLst>
          </p:cNvPr>
          <p:cNvPicPr>
            <a:picLocks noChangeAspect="1"/>
          </p:cNvPicPr>
          <p:nvPr/>
        </p:nvPicPr>
        <p:blipFill>
          <a:blip r:embed="rId5"/>
          <a:stretch>
            <a:fillRect/>
          </a:stretch>
        </p:blipFill>
        <p:spPr>
          <a:xfrm>
            <a:off x="5033610" y="2247473"/>
            <a:ext cx="3316165" cy="2233805"/>
          </a:xfrm>
          <a:prstGeom prst="rect">
            <a:avLst/>
          </a:prstGeom>
        </p:spPr>
      </p:pic>
      <p:pic>
        <p:nvPicPr>
          <p:cNvPr id="12" name="Picture 11">
            <a:extLst>
              <a:ext uri="{FF2B5EF4-FFF2-40B4-BE49-F238E27FC236}">
                <a16:creationId xmlns:a16="http://schemas.microsoft.com/office/drawing/2014/main" id="{3273DEB4-7189-2841-8250-857BDD2F8591}"/>
              </a:ext>
            </a:extLst>
          </p:cNvPr>
          <p:cNvPicPr>
            <a:picLocks noChangeAspect="1"/>
          </p:cNvPicPr>
          <p:nvPr/>
        </p:nvPicPr>
        <p:blipFill>
          <a:blip r:embed="rId6"/>
          <a:stretch>
            <a:fillRect/>
          </a:stretch>
        </p:blipFill>
        <p:spPr>
          <a:xfrm>
            <a:off x="1356404" y="2289000"/>
            <a:ext cx="1908024" cy="1968789"/>
          </a:xfrm>
          <a:prstGeom prst="rect">
            <a:avLst/>
          </a:prstGeom>
        </p:spPr>
      </p:pic>
      <p:sp>
        <p:nvSpPr>
          <p:cNvPr id="20" name="Content Placeholder 2">
            <a:extLst>
              <a:ext uri="{FF2B5EF4-FFF2-40B4-BE49-F238E27FC236}">
                <a16:creationId xmlns:a16="http://schemas.microsoft.com/office/drawing/2014/main" id="{CDF256BD-6805-3641-B10C-50F39A218EBA}"/>
              </a:ext>
            </a:extLst>
          </p:cNvPr>
          <p:cNvSpPr>
            <a:spLocks noGrp="1"/>
          </p:cNvSpPr>
          <p:nvPr/>
        </p:nvSpPr>
        <p:spPr>
          <a:xfrm>
            <a:off x="169690" y="1704986"/>
            <a:ext cx="8783425" cy="394482"/>
          </a:xfrm>
          <a:prstGeom prst="rect">
            <a:avLst/>
          </a:prstGeom>
          <a:solidFill>
            <a:schemeClr val="tx1">
              <a:alpha val="61000"/>
            </a:schemeClr>
          </a:solidFill>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ltLang="zh-CN" sz="1950" b="1" dirty="0">
                <a:solidFill>
                  <a:srgbClr val="FFFFFF"/>
                </a:solidFill>
                <a:latin typeface="Arial" panose="020B0604020202020204" pitchFamily="34" charset="0"/>
                <a:cs typeface="Arial" panose="020B0604020202020204" pitchFamily="34" charset="0"/>
              </a:rPr>
              <a:t>Low-power communication: 10-year operation with a button cell battery</a:t>
            </a:r>
            <a:endParaRPr lang="en-US" sz="1950" b="1" dirty="0">
              <a:solidFill>
                <a:srgbClr val="FFFFFF"/>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B325548-FE25-0445-87F6-98633C4848B6}"/>
              </a:ext>
            </a:extLst>
          </p:cNvPr>
          <p:cNvSpPr txBox="1"/>
          <p:nvPr/>
        </p:nvSpPr>
        <p:spPr>
          <a:xfrm>
            <a:off x="1536357" y="4475305"/>
            <a:ext cx="1595501" cy="392415"/>
          </a:xfrm>
          <a:prstGeom prst="rect">
            <a:avLst/>
          </a:prstGeom>
          <a:noFill/>
        </p:spPr>
        <p:txBody>
          <a:bodyPr wrap="none" rtlCol="0">
            <a:spAutoFit/>
          </a:bodyPr>
          <a:lstStyle/>
          <a:p>
            <a:r>
              <a:rPr lang="en-US" sz="1950" dirty="0"/>
              <a:t>Passive </a:t>
            </a:r>
            <a:r>
              <a:rPr lang="en-US" sz="1950" dirty="0" err="1"/>
              <a:t>WiFi</a:t>
            </a:r>
            <a:r>
              <a:rPr lang="en-US" sz="1950" dirty="0"/>
              <a:t>   </a:t>
            </a:r>
          </a:p>
        </p:txBody>
      </p:sp>
      <p:sp>
        <p:nvSpPr>
          <p:cNvPr id="22" name="TextBox 21">
            <a:extLst>
              <a:ext uri="{FF2B5EF4-FFF2-40B4-BE49-F238E27FC236}">
                <a16:creationId xmlns:a16="http://schemas.microsoft.com/office/drawing/2014/main" id="{1B98B638-BB95-A841-8E8F-1D02754E9C66}"/>
              </a:ext>
            </a:extLst>
          </p:cNvPr>
          <p:cNvSpPr txBox="1"/>
          <p:nvPr/>
        </p:nvSpPr>
        <p:spPr>
          <a:xfrm>
            <a:off x="6083209" y="4475305"/>
            <a:ext cx="1262782" cy="392415"/>
          </a:xfrm>
          <a:prstGeom prst="rect">
            <a:avLst/>
          </a:prstGeom>
          <a:noFill/>
        </p:spPr>
        <p:txBody>
          <a:bodyPr wrap="none" rtlCol="0">
            <a:spAutoFit/>
          </a:bodyPr>
          <a:lstStyle/>
          <a:p>
            <a:r>
              <a:rPr lang="en-US" sz="1950" dirty="0" err="1"/>
              <a:t>NetScatter</a:t>
            </a:r>
            <a:endParaRPr lang="en-US" sz="1950" dirty="0"/>
          </a:p>
        </p:txBody>
      </p:sp>
      <p:sp>
        <p:nvSpPr>
          <p:cNvPr id="24" name="Slide Number Placeholder 2">
            <a:extLst>
              <a:ext uri="{FF2B5EF4-FFF2-40B4-BE49-F238E27FC236}">
                <a16:creationId xmlns:a16="http://schemas.microsoft.com/office/drawing/2014/main" id="{9DBF2ACB-6264-764F-B69E-B47706037EB8}"/>
              </a:ext>
            </a:extLst>
          </p:cNvPr>
          <p:cNvSpPr txBox="1">
            <a:spLocks/>
          </p:cNvSpPr>
          <p:nvPr/>
        </p:nvSpPr>
        <p:spPr>
          <a:xfrm>
            <a:off x="7940134" y="5749825"/>
            <a:ext cx="1203863" cy="207650"/>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solidFill>
                  <a:schemeClr val="bg1"/>
                </a:solidFill>
              </a:rPr>
              <a:t>2</a:t>
            </a:r>
          </a:p>
        </p:txBody>
      </p:sp>
    </p:spTree>
    <p:custDataLst>
      <p:tags r:id="rId1"/>
    </p:custDataLst>
    <p:extLst>
      <p:ext uri="{BB962C8B-B14F-4D97-AF65-F5344CB8AC3E}">
        <p14:creationId xmlns:p14="http://schemas.microsoft.com/office/powerpoint/2010/main" val="2733990059"/>
      </p:ext>
    </p:extLst>
  </p:cSld>
  <p:clrMapOvr>
    <a:masterClrMapping/>
  </p:clrMapOvr>
  <mc:AlternateContent xmlns:mc="http://schemas.openxmlformats.org/markup-compatibility/2006" xmlns:p14="http://schemas.microsoft.com/office/powerpoint/2010/main">
    <mc:Choice Requires="p14">
      <p:transition spd="slow" p14:dur="2000" advTm="60385"/>
    </mc:Choice>
    <mc:Fallback xmlns="">
      <p:transition spd="slow" advTm="60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3" presetClass="entr" presetSubtype="1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blinds(horizontal)">
                                      <p:cBhvr>
                                        <p:cTn id="9" dur="500"/>
                                        <p:tgtEl>
                                          <p:spTgt spid="12"/>
                                        </p:tgtEl>
                                      </p:cBhvr>
                                    </p:animEffect>
                                  </p:childTnLst>
                                </p:cTn>
                              </p:par>
                              <p:par>
                                <p:cTn id="10" presetID="3" presetClass="entr" presetSubtype="1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3"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linds(horizont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P spid="13" grpId="0"/>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0" y="5895975"/>
            <a:ext cx="9144000" cy="104775"/>
          </a:xfrm>
          <a:prstGeom prst="rect">
            <a:avLst/>
          </a:prstGeom>
        </p:spPr>
      </p:pic>
      <p:sp>
        <p:nvSpPr>
          <p:cNvPr id="3" name="Slide Number Placeholder 2"/>
          <p:cNvSpPr>
            <a:spLocks noGrp="1"/>
          </p:cNvSpPr>
          <p:nvPr>
            <p:ph type="sldNum" sz="quarter" idx="12"/>
          </p:nvPr>
        </p:nvSpPr>
        <p:spPr/>
        <p:txBody>
          <a:bodyPr/>
          <a:lstStyle/>
          <a:p>
            <a:fld id="{7E68A6A8-02F6-4A45-B5F3-DA7EE8BCB107}" type="slidenum">
              <a:rPr lang="en-US" smtClean="0">
                <a:solidFill>
                  <a:schemeClr val="tx1"/>
                </a:solidFill>
              </a:rPr>
              <a:t>20</a:t>
            </a:fld>
            <a:endParaRPr lang="en-US">
              <a:solidFill>
                <a:schemeClr val="tx1"/>
              </a:solidFill>
            </a:endParaRPr>
          </a:p>
        </p:txBody>
      </p:sp>
      <p:sp>
        <p:nvSpPr>
          <p:cNvPr id="12" name="Rectangle 47">
            <a:extLst>
              <a:ext uri="{FF2B5EF4-FFF2-40B4-BE49-F238E27FC236}">
                <a16:creationId xmlns:a16="http://schemas.microsoft.com/office/drawing/2014/main" id="{6C35C729-83A2-4727-8EBD-7EA59FE02A27}"/>
              </a:ext>
            </a:extLst>
          </p:cNvPr>
          <p:cNvSpPr/>
          <p:nvPr/>
        </p:nvSpPr>
        <p:spPr>
          <a:xfrm>
            <a:off x="-21191" y="857249"/>
            <a:ext cx="9165188" cy="775575"/>
          </a:xfrm>
          <a:prstGeom prst="rect">
            <a:avLst/>
          </a:prstGeom>
          <a:solidFill>
            <a:srgbClr val="C0504D"/>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000" b="1" dirty="0">
                <a:latin typeface="Arial" panose="020B0604020202020204" pitchFamily="34" charset="0"/>
                <a:cs typeface="Arial" panose="020B0604020202020204" pitchFamily="34" charset="0"/>
              </a:rPr>
              <a:t>Evaluation: Localization</a:t>
            </a:r>
          </a:p>
        </p:txBody>
      </p:sp>
      <p:sp>
        <p:nvSpPr>
          <p:cNvPr id="11" name="Rectangle 47">
            <a:extLst>
              <a:ext uri="{FF2B5EF4-FFF2-40B4-BE49-F238E27FC236}">
                <a16:creationId xmlns:a16="http://schemas.microsoft.com/office/drawing/2014/main" id="{DE4B2D80-5182-5F46-8DE9-D2C2A1471DD6}"/>
              </a:ext>
            </a:extLst>
          </p:cNvPr>
          <p:cNvSpPr/>
          <p:nvPr/>
        </p:nvSpPr>
        <p:spPr>
          <a:xfrm>
            <a:off x="-10594" y="5455403"/>
            <a:ext cx="9165188" cy="588843"/>
          </a:xfrm>
          <a:prstGeom prst="rect">
            <a:avLst/>
          </a:prstGeom>
          <a:solidFill>
            <a:srgbClr val="00206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altLang="zh-CN" dirty="0">
                <a:latin typeface="Arial" panose="020B0604020202020204" pitchFamily="34" charset="0"/>
                <a:ea typeface="LiHei Pro Medium" charset="-120"/>
                <a:cs typeface="Arial" panose="020B0604020202020204" pitchFamily="34" charset="0"/>
              </a:rPr>
              <a:t>Localizing Backscatters by a Single Robot With Zero Start-up Cost</a:t>
            </a:r>
          </a:p>
          <a:p>
            <a:r>
              <a:rPr lang="en-US" sz="1350" b="1" dirty="0" err="1">
                <a:latin typeface="Arial" panose="020B0604020202020204" pitchFamily="34" charset="0"/>
                <a:ea typeface="LiHei Pro Medium" charset="-120"/>
                <a:cs typeface="Arial" panose="020B0604020202020204" pitchFamily="34" charset="0"/>
              </a:rPr>
              <a:t>Shengkai</a:t>
            </a:r>
            <a:r>
              <a:rPr lang="en-US" sz="1350" b="1" dirty="0">
                <a:latin typeface="Arial" panose="020B0604020202020204" pitchFamily="34" charset="0"/>
                <a:ea typeface="LiHei Pro Medium" charset="-120"/>
                <a:cs typeface="Arial" panose="020B0604020202020204" pitchFamily="34" charset="0"/>
              </a:rPr>
              <a:t> Zhang</a:t>
            </a:r>
            <a:r>
              <a:rPr lang="en-US" sz="1350" dirty="0">
                <a:latin typeface="Arial" panose="020B0604020202020204" pitchFamily="34" charset="0"/>
                <a:ea typeface="LiHei Pro Medium" charset="-120"/>
                <a:cs typeface="Arial" panose="020B0604020202020204" pitchFamily="34" charset="0"/>
              </a:rPr>
              <a:t>, Wei Wang, </a:t>
            </a:r>
            <a:r>
              <a:rPr lang="en-US" sz="1350" dirty="0" err="1">
                <a:latin typeface="Arial" panose="020B0604020202020204" pitchFamily="34" charset="0"/>
                <a:ea typeface="LiHei Pro Medium" charset="-120"/>
                <a:cs typeface="Arial" panose="020B0604020202020204" pitchFamily="34" charset="0"/>
              </a:rPr>
              <a:t>Sheyang</a:t>
            </a:r>
            <a:r>
              <a:rPr lang="en-US" sz="1350" dirty="0">
                <a:latin typeface="Arial" panose="020B0604020202020204" pitchFamily="34" charset="0"/>
                <a:ea typeface="LiHei Pro Medium" charset="-120"/>
                <a:cs typeface="Arial" panose="020B0604020202020204" pitchFamily="34" charset="0"/>
              </a:rPr>
              <a:t> Tang, Shi </a:t>
            </a:r>
            <a:r>
              <a:rPr lang="en-US" sz="1350" dirty="0" err="1">
                <a:latin typeface="Arial" panose="020B0604020202020204" pitchFamily="34" charset="0"/>
                <a:ea typeface="LiHei Pro Medium" charset="-120"/>
                <a:cs typeface="Arial" panose="020B0604020202020204" pitchFamily="34" charset="0"/>
              </a:rPr>
              <a:t>Jin</a:t>
            </a:r>
            <a:r>
              <a:rPr lang="en-US" sz="1350" dirty="0">
                <a:latin typeface="Arial" panose="020B0604020202020204" pitchFamily="34" charset="0"/>
                <a:ea typeface="LiHei Pro Medium" charset="-120"/>
                <a:cs typeface="Arial" panose="020B0604020202020204" pitchFamily="34" charset="0"/>
              </a:rPr>
              <a:t>, and Tao Jiang.</a:t>
            </a:r>
            <a:r>
              <a:rPr lang="en-US" sz="1350" baseline="30000" dirty="0">
                <a:latin typeface="Arial" panose="020B0604020202020204" pitchFamily="34" charset="0"/>
                <a:ea typeface="LiHei Pro Medium" charset="-120"/>
                <a:cs typeface="Arial" panose="020B0604020202020204" pitchFamily="34" charset="0"/>
              </a:rPr>
              <a:t> </a:t>
            </a:r>
            <a:r>
              <a:rPr lang="en-US" sz="1350" dirty="0">
                <a:latin typeface="Arial" panose="020B0604020202020204" pitchFamily="34" charset="0"/>
                <a:ea typeface="LiHei Pro Medium" charset="-120"/>
                <a:cs typeface="Arial" panose="020B0604020202020204" pitchFamily="34" charset="0"/>
              </a:rPr>
              <a:t>Huazhong University of Sci. &amp; Tech.</a:t>
            </a:r>
            <a:r>
              <a:rPr lang="en-US" sz="1350" baseline="30000" dirty="0">
                <a:latin typeface="Arial" panose="020B0604020202020204" pitchFamily="34" charset="0"/>
                <a:ea typeface="LiHei Pro Medium" charset="-120"/>
                <a:cs typeface="Arial" panose="020B0604020202020204" pitchFamily="34" charset="0"/>
              </a:rPr>
              <a:t> </a:t>
            </a:r>
            <a:endParaRPr lang="en-US" sz="1350" dirty="0">
              <a:latin typeface="Arial" panose="020B0604020202020204" pitchFamily="34" charset="0"/>
              <a:ea typeface="LiHei Pro Medium" charset="-120"/>
              <a:cs typeface="Arial" panose="020B0604020202020204" pitchFamily="34" charset="0"/>
            </a:endParaRPr>
          </a:p>
        </p:txBody>
      </p:sp>
      <p:pic>
        <p:nvPicPr>
          <p:cNvPr id="4" name="Picture 3">
            <a:extLst>
              <a:ext uri="{FF2B5EF4-FFF2-40B4-BE49-F238E27FC236}">
                <a16:creationId xmlns:a16="http://schemas.microsoft.com/office/drawing/2014/main" id="{AC90E098-FC67-794D-922B-98C0060B09EB}"/>
              </a:ext>
            </a:extLst>
          </p:cNvPr>
          <p:cNvPicPr>
            <a:picLocks noChangeAspect="1"/>
          </p:cNvPicPr>
          <p:nvPr/>
        </p:nvPicPr>
        <p:blipFill>
          <a:blip r:embed="rId5"/>
          <a:stretch>
            <a:fillRect/>
          </a:stretch>
        </p:blipFill>
        <p:spPr>
          <a:xfrm>
            <a:off x="284678" y="1695693"/>
            <a:ext cx="3672960" cy="1848421"/>
          </a:xfrm>
          <a:prstGeom prst="rect">
            <a:avLst/>
          </a:prstGeom>
        </p:spPr>
      </p:pic>
      <p:pic>
        <p:nvPicPr>
          <p:cNvPr id="8" name="Picture 7">
            <a:extLst>
              <a:ext uri="{FF2B5EF4-FFF2-40B4-BE49-F238E27FC236}">
                <a16:creationId xmlns:a16="http://schemas.microsoft.com/office/drawing/2014/main" id="{CF95B20C-28A9-3945-B766-BF43A1B90195}"/>
              </a:ext>
            </a:extLst>
          </p:cNvPr>
          <p:cNvPicPr>
            <a:picLocks noChangeAspect="1"/>
          </p:cNvPicPr>
          <p:nvPr/>
        </p:nvPicPr>
        <p:blipFill>
          <a:blip r:embed="rId6"/>
          <a:stretch>
            <a:fillRect/>
          </a:stretch>
        </p:blipFill>
        <p:spPr>
          <a:xfrm>
            <a:off x="3976777" y="1801934"/>
            <a:ext cx="2481173" cy="2247900"/>
          </a:xfrm>
          <a:prstGeom prst="rect">
            <a:avLst/>
          </a:prstGeom>
        </p:spPr>
      </p:pic>
      <p:pic>
        <p:nvPicPr>
          <p:cNvPr id="10" name="Picture 9">
            <a:extLst>
              <a:ext uri="{FF2B5EF4-FFF2-40B4-BE49-F238E27FC236}">
                <a16:creationId xmlns:a16="http://schemas.microsoft.com/office/drawing/2014/main" id="{8107400D-2B99-8C49-A265-0B0861F3B7E9}"/>
              </a:ext>
            </a:extLst>
          </p:cNvPr>
          <p:cNvPicPr>
            <a:picLocks noChangeAspect="1"/>
          </p:cNvPicPr>
          <p:nvPr/>
        </p:nvPicPr>
        <p:blipFill>
          <a:blip r:embed="rId7"/>
          <a:stretch>
            <a:fillRect/>
          </a:stretch>
        </p:blipFill>
        <p:spPr>
          <a:xfrm>
            <a:off x="6477091" y="1822993"/>
            <a:ext cx="2498492" cy="2205782"/>
          </a:xfrm>
          <a:prstGeom prst="rect">
            <a:avLst/>
          </a:prstGeom>
        </p:spPr>
      </p:pic>
      <p:sp>
        <p:nvSpPr>
          <p:cNvPr id="17" name="Content Placeholder 2">
            <a:extLst>
              <a:ext uri="{FF2B5EF4-FFF2-40B4-BE49-F238E27FC236}">
                <a16:creationId xmlns:a16="http://schemas.microsoft.com/office/drawing/2014/main" id="{ACB242C1-13A6-924F-AF6E-6208B2ACC0A3}"/>
              </a:ext>
            </a:extLst>
          </p:cNvPr>
          <p:cNvSpPr>
            <a:spLocks noGrp="1"/>
          </p:cNvSpPr>
          <p:nvPr/>
        </p:nvSpPr>
        <p:spPr>
          <a:xfrm>
            <a:off x="3957636" y="4261091"/>
            <a:ext cx="2481172" cy="423726"/>
          </a:xfrm>
          <a:prstGeom prst="rect">
            <a:avLst/>
          </a:prstGeom>
          <a:solidFill>
            <a:schemeClr val="tx1">
              <a:alpha val="50000"/>
            </a:schemeClr>
          </a:solidFill>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a:solidFill>
                  <a:srgbClr val="FFFFFF"/>
                </a:solidFill>
                <a:effectLst>
                  <a:outerShdw blurRad="38100" dist="38100" dir="2700000" algn="tl">
                    <a:srgbClr val="000000">
                      <a:alpha val="43137"/>
                    </a:srgbClr>
                  </a:outerShdw>
                </a:effectLst>
              </a:rPr>
              <a:t>Robot position tracking</a:t>
            </a:r>
          </a:p>
        </p:txBody>
      </p:sp>
      <p:sp>
        <p:nvSpPr>
          <p:cNvPr id="18" name="Content Placeholder 2">
            <a:extLst>
              <a:ext uri="{FF2B5EF4-FFF2-40B4-BE49-F238E27FC236}">
                <a16:creationId xmlns:a16="http://schemas.microsoft.com/office/drawing/2014/main" id="{22130DBE-37F5-EB49-9862-C553C23F31D6}"/>
              </a:ext>
            </a:extLst>
          </p:cNvPr>
          <p:cNvSpPr>
            <a:spLocks noGrp="1"/>
          </p:cNvSpPr>
          <p:nvPr/>
        </p:nvSpPr>
        <p:spPr>
          <a:xfrm>
            <a:off x="6494411" y="4262771"/>
            <a:ext cx="2481172" cy="423726"/>
          </a:xfrm>
          <a:prstGeom prst="rect">
            <a:avLst/>
          </a:prstGeom>
          <a:solidFill>
            <a:schemeClr val="tx1">
              <a:alpha val="50000"/>
            </a:schemeClr>
          </a:solidFill>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a:solidFill>
                  <a:srgbClr val="FFFFFF"/>
                </a:solidFill>
                <a:effectLst>
                  <a:outerShdw blurRad="38100" dist="38100" dir="2700000" algn="tl">
                    <a:srgbClr val="000000">
                      <a:alpha val="43137"/>
                    </a:srgbClr>
                  </a:outerShdw>
                </a:effectLst>
              </a:rPr>
              <a:t>Tags’ location error</a:t>
            </a:r>
          </a:p>
        </p:txBody>
      </p:sp>
      <p:graphicFrame>
        <p:nvGraphicFramePr>
          <p:cNvPr id="19" name="表格 2">
            <a:extLst>
              <a:ext uri="{FF2B5EF4-FFF2-40B4-BE49-F238E27FC236}">
                <a16:creationId xmlns:a16="http://schemas.microsoft.com/office/drawing/2014/main" id="{1F5374FE-E044-0C49-A285-1A1D3C9DB155}"/>
              </a:ext>
            </a:extLst>
          </p:cNvPr>
          <p:cNvGraphicFramePr>
            <a:graphicFrameLocks noGrp="1"/>
          </p:cNvGraphicFramePr>
          <p:nvPr>
            <p:extLst>
              <p:ext uri="{D42A27DB-BD31-4B8C-83A1-F6EECF244321}">
                <p14:modId xmlns:p14="http://schemas.microsoft.com/office/powerpoint/2010/main" val="91341193"/>
              </p:ext>
            </p:extLst>
          </p:nvPr>
        </p:nvGraphicFramePr>
        <p:xfrm>
          <a:off x="174819" y="3570882"/>
          <a:ext cx="3672960" cy="1165860"/>
        </p:xfrm>
        <a:graphic>
          <a:graphicData uri="http://schemas.openxmlformats.org/drawingml/2006/table">
            <a:tbl>
              <a:tblPr firstRow="1" bandRow="1">
                <a:tableStyleId>{5C22544A-7EE6-4342-B048-85BDC9FD1C3A}</a:tableStyleId>
              </a:tblPr>
              <a:tblGrid>
                <a:gridCol w="1224320">
                  <a:extLst>
                    <a:ext uri="{9D8B030D-6E8A-4147-A177-3AD203B41FA5}">
                      <a16:colId xmlns:a16="http://schemas.microsoft.com/office/drawing/2014/main" val="4103841608"/>
                    </a:ext>
                  </a:extLst>
                </a:gridCol>
                <a:gridCol w="1224320">
                  <a:extLst>
                    <a:ext uri="{9D8B030D-6E8A-4147-A177-3AD203B41FA5}">
                      <a16:colId xmlns:a16="http://schemas.microsoft.com/office/drawing/2014/main" val="2605808988"/>
                    </a:ext>
                  </a:extLst>
                </a:gridCol>
                <a:gridCol w="1224320">
                  <a:extLst>
                    <a:ext uri="{9D8B030D-6E8A-4147-A177-3AD203B41FA5}">
                      <a16:colId xmlns:a16="http://schemas.microsoft.com/office/drawing/2014/main" val="3475047443"/>
                    </a:ext>
                  </a:extLst>
                </a:gridCol>
              </a:tblGrid>
              <a:tr h="388620">
                <a:tc>
                  <a:txBody>
                    <a:bodyPr/>
                    <a:lstStyle/>
                    <a:p>
                      <a:pPr algn="ctr"/>
                      <a:endParaRPr lang="zh-CN" altLang="en-US" sz="2100" dirty="0"/>
                    </a:p>
                  </a:txBody>
                  <a:tcPr marL="68580" marR="68580" marT="34290" marB="34290"/>
                </a:tc>
                <a:tc>
                  <a:txBody>
                    <a:bodyPr/>
                    <a:lstStyle/>
                    <a:p>
                      <a:pPr algn="ctr"/>
                      <a:r>
                        <a:rPr lang="en-US" altLang="zh-CN" sz="2100" dirty="0"/>
                        <a:t>Robot</a:t>
                      </a:r>
                      <a:endParaRPr lang="zh-CN" altLang="en-US" sz="2100" dirty="0"/>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2100" dirty="0" err="1"/>
                        <a:t>WiTag</a:t>
                      </a:r>
                      <a:endParaRPr lang="zh-CN" altLang="en-US" sz="2100" dirty="0"/>
                    </a:p>
                  </a:txBody>
                  <a:tcPr marL="68580" marR="68580" marT="34290" marB="34290"/>
                </a:tc>
                <a:extLst>
                  <a:ext uri="{0D108BD9-81ED-4DB2-BD59-A6C34878D82A}">
                    <a16:rowId xmlns:a16="http://schemas.microsoft.com/office/drawing/2014/main" val="1367679921"/>
                  </a:ext>
                </a:extLst>
              </a:tr>
              <a:tr h="388620">
                <a:tc>
                  <a:txBody>
                    <a:bodyPr/>
                    <a:lstStyle/>
                    <a:p>
                      <a:pPr algn="ctr"/>
                      <a:r>
                        <a:rPr lang="en-US" altLang="zh-CN" sz="2100" dirty="0"/>
                        <a:t>LOS</a:t>
                      </a:r>
                    </a:p>
                  </a:txBody>
                  <a:tcPr marL="68580" marR="68580" marT="34290" marB="34290"/>
                </a:tc>
                <a:tc rowSpan="2">
                  <a:txBody>
                    <a:bodyPr/>
                    <a:lstStyle/>
                    <a:p>
                      <a:pPr algn="ctr"/>
                      <a:r>
                        <a:rPr lang="en-US" altLang="zh-CN" sz="2100" dirty="0"/>
                        <a:t>39.3 cm</a:t>
                      </a:r>
                      <a:endParaRPr lang="zh-CN" altLang="en-US" sz="2100" baseline="30000" dirty="0"/>
                    </a:p>
                  </a:txBody>
                  <a:tcPr marL="68580" marR="68580" marT="34290" marB="34290" anchor="ctr"/>
                </a:tc>
                <a:tc>
                  <a:txBody>
                    <a:bodyPr/>
                    <a:lstStyle/>
                    <a:p>
                      <a:pPr algn="ctr"/>
                      <a:r>
                        <a:rPr lang="en-US" altLang="zh-CN" sz="2100" dirty="0"/>
                        <a:t>74.6 cm</a:t>
                      </a:r>
                      <a:endParaRPr lang="zh-CN" altLang="en-US" sz="2100" baseline="30000" dirty="0"/>
                    </a:p>
                  </a:txBody>
                  <a:tcPr marL="68580" marR="68580" marT="34290" marB="34290"/>
                </a:tc>
                <a:extLst>
                  <a:ext uri="{0D108BD9-81ED-4DB2-BD59-A6C34878D82A}">
                    <a16:rowId xmlns:a16="http://schemas.microsoft.com/office/drawing/2014/main" val="3852870657"/>
                  </a:ext>
                </a:extLst>
              </a:tr>
              <a:tr h="388620">
                <a:tc>
                  <a:txBody>
                    <a:bodyPr/>
                    <a:lstStyle/>
                    <a:p>
                      <a:pPr algn="ctr"/>
                      <a:r>
                        <a:rPr lang="en-US" altLang="zh-CN" sz="2100" dirty="0"/>
                        <a:t>NLOS</a:t>
                      </a:r>
                    </a:p>
                  </a:txBody>
                  <a:tcPr marL="68580" marR="68580" marT="34290" marB="34290"/>
                </a:tc>
                <a:tc vMerge="1">
                  <a:txBody>
                    <a:bodyPr/>
                    <a:lstStyle/>
                    <a:p>
                      <a:pPr algn="ctr"/>
                      <a:endParaRPr lang="zh-CN" altLang="en-US" sz="2800" baseline="30000" dirty="0"/>
                    </a:p>
                  </a:txBody>
                  <a:tcPr/>
                </a:tc>
                <a:tc>
                  <a:txBody>
                    <a:bodyPr/>
                    <a:lstStyle/>
                    <a:p>
                      <a:pPr algn="ctr"/>
                      <a:r>
                        <a:rPr lang="en-US" altLang="zh-CN" sz="2100" dirty="0"/>
                        <a:t>145.9 cm</a:t>
                      </a:r>
                      <a:endParaRPr lang="zh-CN" altLang="en-US" sz="2100" baseline="30000" dirty="0"/>
                    </a:p>
                  </a:txBody>
                  <a:tcPr marL="68580" marR="68580" marT="34290" marB="34290"/>
                </a:tc>
                <a:extLst>
                  <a:ext uri="{0D108BD9-81ED-4DB2-BD59-A6C34878D82A}">
                    <a16:rowId xmlns:a16="http://schemas.microsoft.com/office/drawing/2014/main" val="877807398"/>
                  </a:ext>
                </a:extLst>
              </a:tr>
            </a:tbl>
          </a:graphicData>
        </a:graphic>
      </p:graphicFrame>
      <p:sp>
        <p:nvSpPr>
          <p:cNvPr id="20" name="Rounded Rectangle 5">
            <a:extLst>
              <a:ext uri="{FF2B5EF4-FFF2-40B4-BE49-F238E27FC236}">
                <a16:creationId xmlns:a16="http://schemas.microsoft.com/office/drawing/2014/main" id="{543D67EB-9294-1149-B1A6-F732552AC616}"/>
              </a:ext>
            </a:extLst>
          </p:cNvPr>
          <p:cNvSpPr/>
          <p:nvPr/>
        </p:nvSpPr>
        <p:spPr>
          <a:xfrm>
            <a:off x="1958787" y="4913526"/>
            <a:ext cx="4884925" cy="562937"/>
          </a:xfrm>
          <a:prstGeom prst="roundRect">
            <a:avLst/>
          </a:prstGeom>
          <a:solidFill>
            <a:srgbClr val="C00000"/>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6" tIns="34290" rIns="68576" bIns="34290" rtlCol="0" anchor="ctr"/>
          <a:lstStyle/>
          <a:p>
            <a:pPr algn="ctr"/>
            <a:r>
              <a:rPr lang="en-US" altLang="zh-CN" b="1" dirty="0"/>
              <a:t>Decimeter Backscatter Localization without Knowing the Position of Any Device</a:t>
            </a:r>
            <a:endParaRPr lang="zh-CN" altLang="en-US" b="1" dirty="0"/>
          </a:p>
        </p:txBody>
      </p:sp>
      <p:sp>
        <p:nvSpPr>
          <p:cNvPr id="21" name="Slide Number Placeholder 2">
            <a:extLst>
              <a:ext uri="{FF2B5EF4-FFF2-40B4-BE49-F238E27FC236}">
                <a16:creationId xmlns:a16="http://schemas.microsoft.com/office/drawing/2014/main" id="{2002C5BA-893B-1F4B-BBFD-33639444891F}"/>
              </a:ext>
            </a:extLst>
          </p:cNvPr>
          <p:cNvSpPr txBox="1">
            <a:spLocks/>
          </p:cNvSpPr>
          <p:nvPr/>
        </p:nvSpPr>
        <p:spPr>
          <a:xfrm>
            <a:off x="7940134" y="5749825"/>
            <a:ext cx="1203863" cy="207650"/>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solidFill>
                  <a:schemeClr val="bg1"/>
                </a:solidFill>
              </a:rPr>
              <a:t>20</a:t>
            </a:r>
          </a:p>
        </p:txBody>
      </p:sp>
    </p:spTree>
    <p:custDataLst>
      <p:tags r:id="rId1"/>
    </p:custDataLst>
    <p:extLst>
      <p:ext uri="{BB962C8B-B14F-4D97-AF65-F5344CB8AC3E}">
        <p14:creationId xmlns:p14="http://schemas.microsoft.com/office/powerpoint/2010/main" val="2922773137"/>
      </p:ext>
    </p:extLst>
  </p:cSld>
  <p:clrMapOvr>
    <a:masterClrMapping/>
  </p:clrMapOvr>
  <mc:AlternateContent xmlns:mc="http://schemas.openxmlformats.org/markup-compatibility/2006" xmlns:p14="http://schemas.microsoft.com/office/powerpoint/2010/main">
    <mc:Choice Requires="p14">
      <p:transition spd="slow" p14:dur="2000" advTm="14339"/>
    </mc:Choice>
    <mc:Fallback xmlns="">
      <p:transition spd="slow" advTm="143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0" y="5895975"/>
            <a:ext cx="9144000" cy="104775"/>
          </a:xfrm>
          <a:prstGeom prst="rect">
            <a:avLst/>
          </a:prstGeom>
        </p:spPr>
      </p:pic>
      <p:sp>
        <p:nvSpPr>
          <p:cNvPr id="3" name="Slide Number Placeholder 2"/>
          <p:cNvSpPr>
            <a:spLocks noGrp="1"/>
          </p:cNvSpPr>
          <p:nvPr>
            <p:ph type="sldNum" sz="quarter" idx="12"/>
          </p:nvPr>
        </p:nvSpPr>
        <p:spPr/>
        <p:txBody>
          <a:bodyPr/>
          <a:lstStyle/>
          <a:p>
            <a:fld id="{7E68A6A8-02F6-4A45-B5F3-DA7EE8BCB107}" type="slidenum">
              <a:rPr lang="en-US" smtClean="0">
                <a:solidFill>
                  <a:schemeClr val="tx1"/>
                </a:solidFill>
              </a:rPr>
              <a:t>21</a:t>
            </a:fld>
            <a:endParaRPr lang="en-US">
              <a:solidFill>
                <a:schemeClr val="tx1"/>
              </a:solidFill>
            </a:endParaRPr>
          </a:p>
        </p:txBody>
      </p:sp>
      <p:sp>
        <p:nvSpPr>
          <p:cNvPr id="12" name="Rectangle 47">
            <a:extLst>
              <a:ext uri="{FF2B5EF4-FFF2-40B4-BE49-F238E27FC236}">
                <a16:creationId xmlns:a16="http://schemas.microsoft.com/office/drawing/2014/main" id="{6C35C729-83A2-4727-8EBD-7EA59FE02A27}"/>
              </a:ext>
            </a:extLst>
          </p:cNvPr>
          <p:cNvSpPr/>
          <p:nvPr/>
        </p:nvSpPr>
        <p:spPr>
          <a:xfrm>
            <a:off x="-21191" y="857249"/>
            <a:ext cx="9165188" cy="775575"/>
          </a:xfrm>
          <a:prstGeom prst="rect">
            <a:avLst/>
          </a:prstGeom>
          <a:solidFill>
            <a:srgbClr val="C0504D"/>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000" b="1" dirty="0">
                <a:latin typeface="Arial" panose="020B0604020202020204" pitchFamily="34" charset="0"/>
                <a:cs typeface="Arial" panose="020B0604020202020204" pitchFamily="34" charset="0"/>
              </a:rPr>
              <a:t>Conclusion</a:t>
            </a:r>
          </a:p>
        </p:txBody>
      </p:sp>
      <p:sp>
        <p:nvSpPr>
          <p:cNvPr id="10" name="TextBox 9"/>
          <p:cNvSpPr txBox="1"/>
          <p:nvPr/>
        </p:nvSpPr>
        <p:spPr>
          <a:xfrm>
            <a:off x="13833" y="2069438"/>
            <a:ext cx="9007705" cy="3647152"/>
          </a:xfrm>
          <a:prstGeom prst="rect">
            <a:avLst/>
          </a:prstGeom>
          <a:noFill/>
        </p:spPr>
        <p:txBody>
          <a:bodyPr wrap="square" rtlCol="0">
            <a:spAutoFit/>
          </a:bodyPr>
          <a:lstStyle/>
          <a:p>
            <a:pPr marL="428625" indent="-428625">
              <a:buFont typeface="Arial" charset="0"/>
              <a:buChar char="•"/>
            </a:pPr>
            <a:r>
              <a:rPr lang="en-US" sz="2550" b="1" dirty="0">
                <a:latin typeface="Arial" charset="0"/>
                <a:ea typeface="Arial" charset="0"/>
                <a:cs typeface="Arial" charset="0"/>
              </a:rPr>
              <a:t>An </a:t>
            </a:r>
            <a:r>
              <a:rPr lang="en-US" sz="2550" b="1" dirty="0" err="1">
                <a:solidFill>
                  <a:srgbClr val="FF0000"/>
                </a:solidFill>
                <a:latin typeface="Arial" charset="0"/>
                <a:ea typeface="Arial" charset="0"/>
                <a:cs typeface="Arial" charset="0"/>
              </a:rPr>
              <a:t>AoA</a:t>
            </a:r>
            <a:r>
              <a:rPr lang="en-US" sz="2550" b="1" dirty="0">
                <a:solidFill>
                  <a:srgbClr val="FF0000"/>
                </a:solidFill>
                <a:latin typeface="Arial" charset="0"/>
                <a:ea typeface="Arial" charset="0"/>
                <a:cs typeface="Arial" charset="0"/>
              </a:rPr>
              <a:t>-IMU SLAM</a:t>
            </a:r>
            <a:r>
              <a:rPr lang="en-US" sz="2550" b="1" dirty="0">
                <a:latin typeface="Arial" charset="0"/>
                <a:ea typeface="Arial" charset="0"/>
                <a:cs typeface="Arial" charset="0"/>
              </a:rPr>
              <a:t> framework enables a backscatter localization system with zero start-up cost</a:t>
            </a:r>
            <a:endParaRPr lang="en-US" sz="2550" dirty="0">
              <a:latin typeface="Arial" charset="0"/>
              <a:ea typeface="Arial" charset="0"/>
              <a:cs typeface="Arial" charset="0"/>
            </a:endParaRPr>
          </a:p>
          <a:p>
            <a:pPr marL="771525" lvl="1" indent="-428625">
              <a:buFont typeface="Arial" charset="0"/>
              <a:buChar char="•"/>
            </a:pPr>
            <a:endParaRPr lang="en-US" sz="2550" dirty="0">
              <a:latin typeface="Arial" charset="0"/>
              <a:ea typeface="Arial" charset="0"/>
              <a:cs typeface="Arial" charset="0"/>
            </a:endParaRPr>
          </a:p>
          <a:p>
            <a:pPr marL="428625" indent="-428625">
              <a:buFont typeface="Arial" charset="0"/>
              <a:buChar char="•"/>
            </a:pPr>
            <a:r>
              <a:rPr lang="en-US" sz="2550" b="1" dirty="0">
                <a:latin typeface="Arial" charset="0"/>
                <a:ea typeface="Arial" charset="0"/>
                <a:cs typeface="Arial" charset="0"/>
              </a:rPr>
              <a:t>Sliding window formulation to bound the computation complexity for </a:t>
            </a:r>
            <a:r>
              <a:rPr lang="en-US" sz="2550" b="1" dirty="0">
                <a:solidFill>
                  <a:srgbClr val="FF0000"/>
                </a:solidFill>
                <a:latin typeface="Arial" charset="0"/>
                <a:ea typeface="Arial" charset="0"/>
                <a:cs typeface="Arial" charset="0"/>
              </a:rPr>
              <a:t>real-time processing</a:t>
            </a:r>
            <a:endParaRPr lang="en-US" sz="2550" dirty="0">
              <a:solidFill>
                <a:srgbClr val="FF0000"/>
              </a:solidFill>
              <a:latin typeface="Arial" charset="0"/>
              <a:ea typeface="Arial" charset="0"/>
              <a:cs typeface="Arial" charset="0"/>
            </a:endParaRPr>
          </a:p>
          <a:p>
            <a:pPr marL="428625" indent="-428625">
              <a:buFont typeface="Arial" charset="0"/>
              <a:buChar char="•"/>
            </a:pPr>
            <a:endParaRPr lang="en-US" sz="2550" dirty="0">
              <a:latin typeface="Arial" charset="0"/>
              <a:ea typeface="Arial" charset="0"/>
              <a:cs typeface="Arial" charset="0"/>
            </a:endParaRPr>
          </a:p>
          <a:p>
            <a:pPr marL="428625" indent="-428625">
              <a:buFont typeface="Arial" charset="0"/>
              <a:buChar char="•"/>
            </a:pPr>
            <a:r>
              <a:rPr lang="en-US" sz="2550" b="1" dirty="0">
                <a:latin typeface="Arial" charset="0"/>
                <a:ea typeface="Arial" charset="0"/>
                <a:cs typeface="Arial" charset="0"/>
              </a:rPr>
              <a:t>Implement a prototype with iRobot Create 2 and conduct </a:t>
            </a:r>
            <a:r>
              <a:rPr lang="en-US" sz="2550" b="1" dirty="0">
                <a:solidFill>
                  <a:srgbClr val="FF0000"/>
                </a:solidFill>
                <a:latin typeface="Arial" charset="0"/>
                <a:ea typeface="Arial" charset="0"/>
                <a:cs typeface="Arial" charset="0"/>
              </a:rPr>
              <a:t>extensive indoor experiments</a:t>
            </a:r>
          </a:p>
          <a:p>
            <a:pPr marL="428625" indent="-428625">
              <a:buFont typeface="Arial" charset="0"/>
              <a:buChar char="•"/>
            </a:pPr>
            <a:endParaRPr lang="en-US" sz="2700" b="1" dirty="0">
              <a:latin typeface="Arial" charset="0"/>
              <a:ea typeface="Arial" charset="0"/>
              <a:cs typeface="Arial" charset="0"/>
            </a:endParaRPr>
          </a:p>
        </p:txBody>
      </p:sp>
      <p:sp>
        <p:nvSpPr>
          <p:cNvPr id="6" name="Rectangle 47">
            <a:extLst>
              <a:ext uri="{FF2B5EF4-FFF2-40B4-BE49-F238E27FC236}">
                <a16:creationId xmlns:a16="http://schemas.microsoft.com/office/drawing/2014/main" id="{80D9E02D-62D9-2E4E-A723-49C274914552}"/>
              </a:ext>
            </a:extLst>
          </p:cNvPr>
          <p:cNvSpPr/>
          <p:nvPr/>
        </p:nvSpPr>
        <p:spPr>
          <a:xfrm>
            <a:off x="-10594" y="5455403"/>
            <a:ext cx="9165188" cy="588843"/>
          </a:xfrm>
          <a:prstGeom prst="rect">
            <a:avLst/>
          </a:prstGeom>
          <a:solidFill>
            <a:srgbClr val="00206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altLang="zh-CN" dirty="0">
                <a:latin typeface="Arial" panose="020B0604020202020204" pitchFamily="34" charset="0"/>
                <a:ea typeface="LiHei Pro Medium" charset="-120"/>
                <a:cs typeface="Arial" panose="020B0604020202020204" pitchFamily="34" charset="0"/>
              </a:rPr>
              <a:t>Localizing Backscatters by a Single Robot With Zero Start-up Cost</a:t>
            </a:r>
          </a:p>
          <a:p>
            <a:r>
              <a:rPr lang="en-US" sz="1350" b="1" dirty="0" err="1">
                <a:latin typeface="Arial" panose="020B0604020202020204" pitchFamily="34" charset="0"/>
                <a:ea typeface="LiHei Pro Medium" charset="-120"/>
                <a:cs typeface="Arial" panose="020B0604020202020204" pitchFamily="34" charset="0"/>
              </a:rPr>
              <a:t>Shengkai</a:t>
            </a:r>
            <a:r>
              <a:rPr lang="en-US" sz="1350" b="1" dirty="0">
                <a:latin typeface="Arial" panose="020B0604020202020204" pitchFamily="34" charset="0"/>
                <a:ea typeface="LiHei Pro Medium" charset="-120"/>
                <a:cs typeface="Arial" panose="020B0604020202020204" pitchFamily="34" charset="0"/>
              </a:rPr>
              <a:t> Zhang</a:t>
            </a:r>
            <a:r>
              <a:rPr lang="en-US" sz="1350" dirty="0">
                <a:latin typeface="Arial" panose="020B0604020202020204" pitchFamily="34" charset="0"/>
                <a:ea typeface="LiHei Pro Medium" charset="-120"/>
                <a:cs typeface="Arial" panose="020B0604020202020204" pitchFamily="34" charset="0"/>
              </a:rPr>
              <a:t>, Wei Wang, </a:t>
            </a:r>
            <a:r>
              <a:rPr lang="en-US" sz="1350" dirty="0" err="1">
                <a:latin typeface="Arial" panose="020B0604020202020204" pitchFamily="34" charset="0"/>
                <a:ea typeface="LiHei Pro Medium" charset="-120"/>
                <a:cs typeface="Arial" panose="020B0604020202020204" pitchFamily="34" charset="0"/>
              </a:rPr>
              <a:t>Sheyang</a:t>
            </a:r>
            <a:r>
              <a:rPr lang="en-US" sz="1350" dirty="0">
                <a:latin typeface="Arial" panose="020B0604020202020204" pitchFamily="34" charset="0"/>
                <a:ea typeface="LiHei Pro Medium" charset="-120"/>
                <a:cs typeface="Arial" panose="020B0604020202020204" pitchFamily="34" charset="0"/>
              </a:rPr>
              <a:t> Tang, Shi </a:t>
            </a:r>
            <a:r>
              <a:rPr lang="en-US" sz="1350" dirty="0" err="1">
                <a:latin typeface="Arial" panose="020B0604020202020204" pitchFamily="34" charset="0"/>
                <a:ea typeface="LiHei Pro Medium" charset="-120"/>
                <a:cs typeface="Arial" panose="020B0604020202020204" pitchFamily="34" charset="0"/>
              </a:rPr>
              <a:t>Jin</a:t>
            </a:r>
            <a:r>
              <a:rPr lang="en-US" sz="1350" dirty="0">
                <a:latin typeface="Arial" panose="020B0604020202020204" pitchFamily="34" charset="0"/>
                <a:ea typeface="LiHei Pro Medium" charset="-120"/>
                <a:cs typeface="Arial" panose="020B0604020202020204" pitchFamily="34" charset="0"/>
              </a:rPr>
              <a:t>, and Tao Jiang.</a:t>
            </a:r>
            <a:r>
              <a:rPr lang="en-US" sz="1350" baseline="30000" dirty="0">
                <a:latin typeface="Arial" panose="020B0604020202020204" pitchFamily="34" charset="0"/>
                <a:ea typeface="LiHei Pro Medium" charset="-120"/>
                <a:cs typeface="Arial" panose="020B0604020202020204" pitchFamily="34" charset="0"/>
              </a:rPr>
              <a:t> </a:t>
            </a:r>
            <a:r>
              <a:rPr lang="en-US" sz="1350" dirty="0">
                <a:latin typeface="Arial" panose="020B0604020202020204" pitchFamily="34" charset="0"/>
                <a:ea typeface="LiHei Pro Medium" charset="-120"/>
                <a:cs typeface="Arial" panose="020B0604020202020204" pitchFamily="34" charset="0"/>
              </a:rPr>
              <a:t>Huazhong University of Sci. &amp; Tech.</a:t>
            </a:r>
            <a:r>
              <a:rPr lang="en-US" sz="1350" baseline="30000" dirty="0">
                <a:latin typeface="Arial" panose="020B0604020202020204" pitchFamily="34" charset="0"/>
                <a:ea typeface="LiHei Pro Medium" charset="-120"/>
                <a:cs typeface="Arial" panose="020B0604020202020204" pitchFamily="34" charset="0"/>
              </a:rPr>
              <a:t> </a:t>
            </a:r>
            <a:endParaRPr lang="en-US" sz="1350" dirty="0">
              <a:latin typeface="Arial" panose="020B0604020202020204" pitchFamily="34" charset="0"/>
              <a:ea typeface="LiHei Pro Medium" charset="-120"/>
              <a:cs typeface="Arial" panose="020B0604020202020204" pitchFamily="34" charset="0"/>
            </a:endParaRPr>
          </a:p>
        </p:txBody>
      </p:sp>
      <p:sp>
        <p:nvSpPr>
          <p:cNvPr id="8" name="Slide Number Placeholder 2">
            <a:extLst>
              <a:ext uri="{FF2B5EF4-FFF2-40B4-BE49-F238E27FC236}">
                <a16:creationId xmlns:a16="http://schemas.microsoft.com/office/drawing/2014/main" id="{30F90B90-B41A-6344-8F9F-3711D357AB55}"/>
              </a:ext>
            </a:extLst>
          </p:cNvPr>
          <p:cNvSpPr txBox="1">
            <a:spLocks/>
          </p:cNvSpPr>
          <p:nvPr/>
        </p:nvSpPr>
        <p:spPr>
          <a:xfrm>
            <a:off x="7940134" y="5749825"/>
            <a:ext cx="1203863" cy="207650"/>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solidFill>
                  <a:schemeClr val="bg1"/>
                </a:solidFill>
              </a:rPr>
              <a:t>21</a:t>
            </a:r>
          </a:p>
        </p:txBody>
      </p:sp>
    </p:spTree>
    <p:custDataLst>
      <p:tags r:id="rId1"/>
    </p:custDataLst>
    <p:extLst>
      <p:ext uri="{BB962C8B-B14F-4D97-AF65-F5344CB8AC3E}">
        <p14:creationId xmlns:p14="http://schemas.microsoft.com/office/powerpoint/2010/main" val="491312548"/>
      </p:ext>
    </p:extLst>
  </p:cSld>
  <p:clrMapOvr>
    <a:masterClrMapping/>
  </p:clrMapOvr>
  <mc:AlternateContent xmlns:mc="http://schemas.openxmlformats.org/markup-compatibility/2006" xmlns:p14="http://schemas.microsoft.com/office/powerpoint/2010/main">
    <mc:Choice Requires="p14">
      <p:transition spd="slow" p14:dur="2000" advTm="55384"/>
    </mc:Choice>
    <mc:Fallback xmlns="">
      <p:transition spd="slow" advTm="55384"/>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612847" y="3082752"/>
            <a:ext cx="3918306" cy="715581"/>
          </a:xfrm>
          <a:prstGeom prst="rect">
            <a:avLst/>
          </a:prstGeom>
          <a:noFill/>
          <a:effectLst/>
        </p:spPr>
        <p:txBody>
          <a:bodyPr wrap="square" rtlCol="0">
            <a:spAutoFit/>
          </a:bodyPr>
          <a:lstStyle/>
          <a:p>
            <a:pPr algn="ctr"/>
            <a:r>
              <a:rPr lang="en-US" altLang="zh-CN" sz="4050" b="1" dirty="0">
                <a:solidFill>
                  <a:srgbClr val="C00000"/>
                </a:solidFill>
              </a:rPr>
              <a:t>Thank you!</a:t>
            </a:r>
            <a:endParaRPr lang="en-US" altLang="zh-CN" sz="3000" b="1" dirty="0">
              <a:solidFill>
                <a:srgbClr val="C00000"/>
              </a:solidFill>
            </a:endParaRPr>
          </a:p>
        </p:txBody>
      </p:sp>
      <p:sp>
        <p:nvSpPr>
          <p:cNvPr id="3" name="Rectangle 47">
            <a:extLst>
              <a:ext uri="{FF2B5EF4-FFF2-40B4-BE49-F238E27FC236}">
                <a16:creationId xmlns:a16="http://schemas.microsoft.com/office/drawing/2014/main" id="{CB4E5B1E-659B-BE46-A161-DC192040F53E}"/>
              </a:ext>
            </a:extLst>
          </p:cNvPr>
          <p:cNvSpPr/>
          <p:nvPr/>
        </p:nvSpPr>
        <p:spPr>
          <a:xfrm>
            <a:off x="-10594" y="5455403"/>
            <a:ext cx="9165188" cy="588843"/>
          </a:xfrm>
          <a:prstGeom prst="rect">
            <a:avLst/>
          </a:prstGeom>
          <a:solidFill>
            <a:srgbClr val="00206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altLang="zh-CN" dirty="0">
                <a:latin typeface="Arial" panose="020B0604020202020204" pitchFamily="34" charset="0"/>
                <a:ea typeface="LiHei Pro Medium" charset="-120"/>
                <a:cs typeface="Arial" panose="020B0604020202020204" pitchFamily="34" charset="0"/>
              </a:rPr>
              <a:t>Localizing Backscatters by a Single Robot With Zero Start-up Cost</a:t>
            </a:r>
          </a:p>
          <a:p>
            <a:r>
              <a:rPr lang="en-US" sz="1350" b="1" dirty="0" err="1">
                <a:latin typeface="Arial" panose="020B0604020202020204" pitchFamily="34" charset="0"/>
                <a:ea typeface="LiHei Pro Medium" charset="-120"/>
                <a:cs typeface="Arial" panose="020B0604020202020204" pitchFamily="34" charset="0"/>
              </a:rPr>
              <a:t>Shengkai</a:t>
            </a:r>
            <a:r>
              <a:rPr lang="en-US" sz="1350" b="1" dirty="0">
                <a:latin typeface="Arial" panose="020B0604020202020204" pitchFamily="34" charset="0"/>
                <a:ea typeface="LiHei Pro Medium" charset="-120"/>
                <a:cs typeface="Arial" panose="020B0604020202020204" pitchFamily="34" charset="0"/>
              </a:rPr>
              <a:t> Zhang</a:t>
            </a:r>
            <a:r>
              <a:rPr lang="en-US" sz="1350" dirty="0">
                <a:latin typeface="Arial" panose="020B0604020202020204" pitchFamily="34" charset="0"/>
                <a:ea typeface="LiHei Pro Medium" charset="-120"/>
                <a:cs typeface="Arial" panose="020B0604020202020204" pitchFamily="34" charset="0"/>
              </a:rPr>
              <a:t>, Wei Wang, </a:t>
            </a:r>
            <a:r>
              <a:rPr lang="en-US" sz="1350" dirty="0" err="1">
                <a:latin typeface="Arial" panose="020B0604020202020204" pitchFamily="34" charset="0"/>
                <a:ea typeface="LiHei Pro Medium" charset="-120"/>
                <a:cs typeface="Arial" panose="020B0604020202020204" pitchFamily="34" charset="0"/>
              </a:rPr>
              <a:t>Sheyang</a:t>
            </a:r>
            <a:r>
              <a:rPr lang="en-US" sz="1350" dirty="0">
                <a:latin typeface="Arial" panose="020B0604020202020204" pitchFamily="34" charset="0"/>
                <a:ea typeface="LiHei Pro Medium" charset="-120"/>
                <a:cs typeface="Arial" panose="020B0604020202020204" pitchFamily="34" charset="0"/>
              </a:rPr>
              <a:t> Tang, Shi </a:t>
            </a:r>
            <a:r>
              <a:rPr lang="en-US" sz="1350" dirty="0" err="1">
                <a:latin typeface="Arial" panose="020B0604020202020204" pitchFamily="34" charset="0"/>
                <a:ea typeface="LiHei Pro Medium" charset="-120"/>
                <a:cs typeface="Arial" panose="020B0604020202020204" pitchFamily="34" charset="0"/>
              </a:rPr>
              <a:t>Jin</a:t>
            </a:r>
            <a:r>
              <a:rPr lang="en-US" sz="1350" dirty="0">
                <a:latin typeface="Arial" panose="020B0604020202020204" pitchFamily="34" charset="0"/>
                <a:ea typeface="LiHei Pro Medium" charset="-120"/>
                <a:cs typeface="Arial" panose="020B0604020202020204" pitchFamily="34" charset="0"/>
              </a:rPr>
              <a:t>, and Tao Jiang.</a:t>
            </a:r>
            <a:r>
              <a:rPr lang="en-US" sz="1350" baseline="30000" dirty="0">
                <a:latin typeface="Arial" panose="020B0604020202020204" pitchFamily="34" charset="0"/>
                <a:ea typeface="LiHei Pro Medium" charset="-120"/>
                <a:cs typeface="Arial" panose="020B0604020202020204" pitchFamily="34" charset="0"/>
              </a:rPr>
              <a:t> </a:t>
            </a:r>
            <a:r>
              <a:rPr lang="en-US" sz="1350" dirty="0">
                <a:latin typeface="Arial" panose="020B0604020202020204" pitchFamily="34" charset="0"/>
                <a:ea typeface="LiHei Pro Medium" charset="-120"/>
                <a:cs typeface="Arial" panose="020B0604020202020204" pitchFamily="34" charset="0"/>
              </a:rPr>
              <a:t>Huazhong University of Sci. &amp; Tech.</a:t>
            </a:r>
            <a:r>
              <a:rPr lang="en-US" sz="1350" baseline="30000" dirty="0">
                <a:latin typeface="Arial" panose="020B0604020202020204" pitchFamily="34" charset="0"/>
                <a:ea typeface="LiHei Pro Medium" charset="-120"/>
                <a:cs typeface="Arial" panose="020B0604020202020204" pitchFamily="34" charset="0"/>
              </a:rPr>
              <a:t> </a:t>
            </a:r>
            <a:endParaRPr lang="en-US" sz="1350" dirty="0">
              <a:latin typeface="Arial" panose="020B0604020202020204" pitchFamily="34" charset="0"/>
              <a:ea typeface="LiHei Pro Medium" charset="-120"/>
              <a:cs typeface="Arial" panose="020B0604020202020204" pitchFamily="34" charset="0"/>
            </a:endParaRPr>
          </a:p>
        </p:txBody>
      </p:sp>
      <p:sp>
        <p:nvSpPr>
          <p:cNvPr id="5" name="Slide Number Placeholder 2">
            <a:extLst>
              <a:ext uri="{FF2B5EF4-FFF2-40B4-BE49-F238E27FC236}">
                <a16:creationId xmlns:a16="http://schemas.microsoft.com/office/drawing/2014/main" id="{83C5BE01-37BA-C142-81B8-35C50FA51993}"/>
              </a:ext>
            </a:extLst>
          </p:cNvPr>
          <p:cNvSpPr txBox="1">
            <a:spLocks/>
          </p:cNvSpPr>
          <p:nvPr/>
        </p:nvSpPr>
        <p:spPr>
          <a:xfrm>
            <a:off x="7940134" y="5749825"/>
            <a:ext cx="1203863" cy="207650"/>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solidFill>
                  <a:schemeClr val="bg1"/>
                </a:solidFill>
              </a:rPr>
              <a:t>22</a:t>
            </a:r>
          </a:p>
        </p:txBody>
      </p:sp>
    </p:spTree>
    <p:extLst>
      <p:ext uri="{BB962C8B-B14F-4D97-AF65-F5344CB8AC3E}">
        <p14:creationId xmlns:p14="http://schemas.microsoft.com/office/powerpoint/2010/main" val="533330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0" y="5895975"/>
            <a:ext cx="9144000" cy="104775"/>
          </a:xfrm>
          <a:prstGeom prst="rect">
            <a:avLst/>
          </a:prstGeom>
        </p:spPr>
      </p:pic>
      <p:sp>
        <p:nvSpPr>
          <p:cNvPr id="5" name="Slide Number Placeholder 4"/>
          <p:cNvSpPr>
            <a:spLocks noGrp="1"/>
          </p:cNvSpPr>
          <p:nvPr>
            <p:ph type="sldNum" sz="quarter" idx="12"/>
          </p:nvPr>
        </p:nvSpPr>
        <p:spPr/>
        <p:txBody>
          <a:bodyPr/>
          <a:lstStyle/>
          <a:p>
            <a:fld id="{7E68A6A8-02F6-4A45-B5F3-DA7EE8BCB107}" type="slidenum">
              <a:rPr lang="en-US" smtClean="0"/>
              <a:t>3</a:t>
            </a:fld>
            <a:endParaRPr lang="en-US"/>
          </a:p>
        </p:txBody>
      </p:sp>
      <p:sp>
        <p:nvSpPr>
          <p:cNvPr id="23" name="Rectangle 47">
            <a:extLst>
              <a:ext uri="{FF2B5EF4-FFF2-40B4-BE49-F238E27FC236}">
                <a16:creationId xmlns:a16="http://schemas.microsoft.com/office/drawing/2014/main" id="{6C35C729-83A2-4727-8EBD-7EA59FE02A27}"/>
              </a:ext>
            </a:extLst>
          </p:cNvPr>
          <p:cNvSpPr/>
          <p:nvPr/>
        </p:nvSpPr>
        <p:spPr>
          <a:xfrm>
            <a:off x="-21191" y="857249"/>
            <a:ext cx="9165188" cy="775575"/>
          </a:xfrm>
          <a:prstGeom prst="rect">
            <a:avLst/>
          </a:prstGeom>
          <a:solidFill>
            <a:srgbClr val="C0504D"/>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000" b="1" dirty="0">
                <a:latin typeface="Arial" panose="020B0604020202020204" pitchFamily="34" charset="0"/>
                <a:cs typeface="Arial" panose="020B0604020202020204" pitchFamily="34" charset="0"/>
              </a:rPr>
              <a:t>Location: The Key to IoT Smart Services</a:t>
            </a:r>
          </a:p>
        </p:txBody>
      </p:sp>
      <p:pic>
        <p:nvPicPr>
          <p:cNvPr id="17" name="Picture 16"/>
          <p:cNvPicPr>
            <a:picLocks noChangeAspect="1"/>
          </p:cNvPicPr>
          <p:nvPr/>
        </p:nvPicPr>
        <p:blipFill>
          <a:blip r:embed="rId5"/>
          <a:stretch>
            <a:fillRect/>
          </a:stretch>
        </p:blipFill>
        <p:spPr>
          <a:xfrm>
            <a:off x="446968" y="2774255"/>
            <a:ext cx="3927149" cy="2618099"/>
          </a:xfrm>
          <a:prstGeom prst="rect">
            <a:avLst/>
          </a:prstGeom>
        </p:spPr>
      </p:pic>
      <p:sp>
        <p:nvSpPr>
          <p:cNvPr id="26" name="Content Placeholder 2">
            <a:extLst>
              <a:ext uri="{FF2B5EF4-FFF2-40B4-BE49-F238E27FC236}">
                <a16:creationId xmlns:a16="http://schemas.microsoft.com/office/drawing/2014/main" id="{3CF48C16-BF49-4E28-9ADA-1145E16BDE50}"/>
              </a:ext>
            </a:extLst>
          </p:cNvPr>
          <p:cNvSpPr>
            <a:spLocks noGrp="1"/>
          </p:cNvSpPr>
          <p:nvPr/>
        </p:nvSpPr>
        <p:spPr>
          <a:xfrm>
            <a:off x="701712" y="2038522"/>
            <a:ext cx="3417662" cy="589583"/>
          </a:xfrm>
          <a:prstGeom prst="rect">
            <a:avLst/>
          </a:prstGeom>
          <a:solidFill>
            <a:schemeClr val="tx1">
              <a:alpha val="61000"/>
            </a:schemeClr>
          </a:solidFill>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ltLang="zh-CN" sz="3000" b="1" dirty="0">
                <a:solidFill>
                  <a:srgbClr val="FFFFFF"/>
                </a:solidFill>
                <a:latin typeface="Arial" panose="020B0604020202020204" pitchFamily="34" charset="0"/>
                <a:cs typeface="Arial" panose="020B0604020202020204" pitchFamily="34" charset="0"/>
              </a:rPr>
              <a:t>Smart warehouse</a:t>
            </a:r>
            <a:endParaRPr lang="en-US" sz="3000" b="1" dirty="0">
              <a:solidFill>
                <a:srgbClr val="FFFFFF"/>
              </a:solidFill>
              <a:latin typeface="Arial" panose="020B0604020202020204" pitchFamily="34" charset="0"/>
              <a:cs typeface="Arial" panose="020B0604020202020204" pitchFamily="34" charset="0"/>
            </a:endParaRPr>
          </a:p>
        </p:txBody>
      </p:sp>
      <p:sp>
        <p:nvSpPr>
          <p:cNvPr id="27" name="Content Placeholder 2">
            <a:extLst>
              <a:ext uri="{FF2B5EF4-FFF2-40B4-BE49-F238E27FC236}">
                <a16:creationId xmlns:a16="http://schemas.microsoft.com/office/drawing/2014/main" id="{3CF48C16-BF49-4E28-9ADA-1145E16BDE50}"/>
              </a:ext>
            </a:extLst>
          </p:cNvPr>
          <p:cNvSpPr>
            <a:spLocks noGrp="1"/>
          </p:cNvSpPr>
          <p:nvPr/>
        </p:nvSpPr>
        <p:spPr>
          <a:xfrm>
            <a:off x="5024626" y="2038522"/>
            <a:ext cx="3436937" cy="589583"/>
          </a:xfrm>
          <a:prstGeom prst="rect">
            <a:avLst/>
          </a:prstGeom>
          <a:solidFill>
            <a:schemeClr val="tx1">
              <a:alpha val="61000"/>
            </a:schemeClr>
          </a:solidFill>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ltLang="zh-CN" sz="3000" b="1" dirty="0">
                <a:solidFill>
                  <a:srgbClr val="FFFFFF"/>
                </a:solidFill>
                <a:latin typeface="Arial" panose="020B0604020202020204" pitchFamily="34" charset="0"/>
                <a:cs typeface="Arial" panose="020B0604020202020204" pitchFamily="34" charset="0"/>
              </a:rPr>
              <a:t>Smart home</a:t>
            </a:r>
            <a:endParaRPr lang="en-US" sz="3000" b="1" dirty="0">
              <a:solidFill>
                <a:srgbClr val="FFFFFF"/>
              </a:solidFill>
              <a:latin typeface="Arial" panose="020B0604020202020204" pitchFamily="34" charset="0"/>
              <a:cs typeface="Arial" panose="020B0604020202020204" pitchFamily="34" charset="0"/>
            </a:endParaRPr>
          </a:p>
        </p:txBody>
      </p:sp>
      <p:sp>
        <p:nvSpPr>
          <p:cNvPr id="9" name="Rectangle 47">
            <a:extLst>
              <a:ext uri="{FF2B5EF4-FFF2-40B4-BE49-F238E27FC236}">
                <a16:creationId xmlns:a16="http://schemas.microsoft.com/office/drawing/2014/main" id="{F2D5CB63-550D-494C-9F3B-B140F56B3ADD}"/>
              </a:ext>
            </a:extLst>
          </p:cNvPr>
          <p:cNvSpPr/>
          <p:nvPr/>
        </p:nvSpPr>
        <p:spPr>
          <a:xfrm>
            <a:off x="-7196" y="5423885"/>
            <a:ext cx="9165188" cy="588843"/>
          </a:xfrm>
          <a:prstGeom prst="rect">
            <a:avLst/>
          </a:prstGeom>
          <a:solidFill>
            <a:srgbClr val="00206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altLang="zh-CN" dirty="0">
                <a:latin typeface="Arial" panose="020B0604020202020204" pitchFamily="34" charset="0"/>
                <a:ea typeface="LiHei Pro Medium" charset="-120"/>
                <a:cs typeface="Arial" panose="020B0604020202020204" pitchFamily="34" charset="0"/>
              </a:rPr>
              <a:t>Localizing Backscatters by a Single Robot With Zero Start-up Cost</a:t>
            </a:r>
          </a:p>
          <a:p>
            <a:r>
              <a:rPr lang="en-US" sz="1350" b="1" dirty="0" err="1">
                <a:latin typeface="Arial" panose="020B0604020202020204" pitchFamily="34" charset="0"/>
                <a:ea typeface="LiHei Pro Medium" charset="-120"/>
                <a:cs typeface="Arial" panose="020B0604020202020204" pitchFamily="34" charset="0"/>
              </a:rPr>
              <a:t>Shengkai</a:t>
            </a:r>
            <a:r>
              <a:rPr lang="en-US" sz="1350" b="1" dirty="0">
                <a:latin typeface="Arial" panose="020B0604020202020204" pitchFamily="34" charset="0"/>
                <a:ea typeface="LiHei Pro Medium" charset="-120"/>
                <a:cs typeface="Arial" panose="020B0604020202020204" pitchFamily="34" charset="0"/>
              </a:rPr>
              <a:t> Zhang</a:t>
            </a:r>
            <a:r>
              <a:rPr lang="en-US" sz="1350" dirty="0">
                <a:latin typeface="Arial" panose="020B0604020202020204" pitchFamily="34" charset="0"/>
                <a:ea typeface="LiHei Pro Medium" charset="-120"/>
                <a:cs typeface="Arial" panose="020B0604020202020204" pitchFamily="34" charset="0"/>
              </a:rPr>
              <a:t>, Wei Wang, </a:t>
            </a:r>
            <a:r>
              <a:rPr lang="en-US" sz="1350" dirty="0" err="1">
                <a:latin typeface="Arial" panose="020B0604020202020204" pitchFamily="34" charset="0"/>
                <a:ea typeface="LiHei Pro Medium" charset="-120"/>
                <a:cs typeface="Arial" panose="020B0604020202020204" pitchFamily="34" charset="0"/>
              </a:rPr>
              <a:t>Sheyang</a:t>
            </a:r>
            <a:r>
              <a:rPr lang="en-US" sz="1350" dirty="0">
                <a:latin typeface="Arial" panose="020B0604020202020204" pitchFamily="34" charset="0"/>
                <a:ea typeface="LiHei Pro Medium" charset="-120"/>
                <a:cs typeface="Arial" panose="020B0604020202020204" pitchFamily="34" charset="0"/>
              </a:rPr>
              <a:t> Tang, Shi </a:t>
            </a:r>
            <a:r>
              <a:rPr lang="en-US" sz="1350" dirty="0" err="1">
                <a:latin typeface="Arial" panose="020B0604020202020204" pitchFamily="34" charset="0"/>
                <a:ea typeface="LiHei Pro Medium" charset="-120"/>
                <a:cs typeface="Arial" panose="020B0604020202020204" pitchFamily="34" charset="0"/>
              </a:rPr>
              <a:t>Jin</a:t>
            </a:r>
            <a:r>
              <a:rPr lang="en-US" sz="1350" dirty="0">
                <a:latin typeface="Arial" panose="020B0604020202020204" pitchFamily="34" charset="0"/>
                <a:ea typeface="LiHei Pro Medium" charset="-120"/>
                <a:cs typeface="Arial" panose="020B0604020202020204" pitchFamily="34" charset="0"/>
              </a:rPr>
              <a:t>, and Tao Jiang.</a:t>
            </a:r>
            <a:r>
              <a:rPr lang="en-US" sz="1350" baseline="30000" dirty="0">
                <a:latin typeface="Arial" panose="020B0604020202020204" pitchFamily="34" charset="0"/>
                <a:ea typeface="LiHei Pro Medium" charset="-120"/>
                <a:cs typeface="Arial" panose="020B0604020202020204" pitchFamily="34" charset="0"/>
              </a:rPr>
              <a:t> </a:t>
            </a:r>
            <a:r>
              <a:rPr lang="en-US" sz="1350" dirty="0">
                <a:latin typeface="Arial" panose="020B0604020202020204" pitchFamily="34" charset="0"/>
                <a:ea typeface="LiHei Pro Medium" charset="-120"/>
                <a:cs typeface="Arial" panose="020B0604020202020204" pitchFamily="34" charset="0"/>
              </a:rPr>
              <a:t>Huazhong University of Sci. &amp; Tech.</a:t>
            </a:r>
            <a:r>
              <a:rPr lang="en-US" sz="1350" baseline="30000" dirty="0">
                <a:latin typeface="Arial" panose="020B0604020202020204" pitchFamily="34" charset="0"/>
                <a:ea typeface="LiHei Pro Medium" charset="-120"/>
                <a:cs typeface="Arial" panose="020B0604020202020204" pitchFamily="34" charset="0"/>
              </a:rPr>
              <a:t> </a:t>
            </a:r>
            <a:endParaRPr lang="en-US" sz="1350" dirty="0">
              <a:latin typeface="Arial" panose="020B0604020202020204" pitchFamily="34" charset="0"/>
              <a:ea typeface="LiHei Pro Medium" charset="-120"/>
              <a:cs typeface="Arial" panose="020B0604020202020204" pitchFamily="34" charset="0"/>
            </a:endParaRPr>
          </a:p>
        </p:txBody>
      </p:sp>
      <p:sp>
        <p:nvSpPr>
          <p:cNvPr id="10" name="Slide Number Placeholder 2">
            <a:extLst>
              <a:ext uri="{FF2B5EF4-FFF2-40B4-BE49-F238E27FC236}">
                <a16:creationId xmlns:a16="http://schemas.microsoft.com/office/drawing/2014/main" id="{56F17A80-BB13-5748-AB16-52341C4EE5F3}"/>
              </a:ext>
            </a:extLst>
          </p:cNvPr>
          <p:cNvSpPr txBox="1">
            <a:spLocks/>
          </p:cNvSpPr>
          <p:nvPr/>
        </p:nvSpPr>
        <p:spPr>
          <a:xfrm>
            <a:off x="7940134" y="5749825"/>
            <a:ext cx="1203863" cy="207650"/>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solidFill>
                  <a:schemeClr val="bg1"/>
                </a:solidFill>
              </a:rPr>
              <a:t>3</a:t>
            </a:r>
          </a:p>
        </p:txBody>
      </p:sp>
      <p:pic>
        <p:nvPicPr>
          <p:cNvPr id="3" name="Picture 2">
            <a:extLst>
              <a:ext uri="{FF2B5EF4-FFF2-40B4-BE49-F238E27FC236}">
                <a16:creationId xmlns:a16="http://schemas.microsoft.com/office/drawing/2014/main" id="{54F85697-5FBB-8D44-BF69-3BEDF7CC2DF2}"/>
              </a:ext>
            </a:extLst>
          </p:cNvPr>
          <p:cNvPicPr>
            <a:picLocks noChangeAspect="1"/>
          </p:cNvPicPr>
          <p:nvPr/>
        </p:nvPicPr>
        <p:blipFill>
          <a:blip r:embed="rId6"/>
          <a:stretch>
            <a:fillRect/>
          </a:stretch>
        </p:blipFill>
        <p:spPr>
          <a:xfrm>
            <a:off x="4769885" y="2774260"/>
            <a:ext cx="4060380" cy="2618099"/>
          </a:xfrm>
          <a:prstGeom prst="rect">
            <a:avLst/>
          </a:prstGeom>
        </p:spPr>
      </p:pic>
    </p:spTree>
    <p:custDataLst>
      <p:tags r:id="rId1"/>
    </p:custDataLst>
    <p:extLst>
      <p:ext uri="{BB962C8B-B14F-4D97-AF65-F5344CB8AC3E}">
        <p14:creationId xmlns:p14="http://schemas.microsoft.com/office/powerpoint/2010/main" val="1292272090"/>
      </p:ext>
    </p:extLst>
  </p:cSld>
  <p:clrMapOvr>
    <a:masterClrMapping/>
  </p:clrMapOvr>
  <mc:AlternateContent xmlns:mc="http://schemas.openxmlformats.org/markup-compatibility/2006" xmlns:p14="http://schemas.microsoft.com/office/powerpoint/2010/main">
    <mc:Choice Requires="p14">
      <p:transition spd="slow" p14:dur="2000" advTm="278"/>
    </mc:Choice>
    <mc:Fallback xmlns="">
      <p:transition spd="slow" advTm="27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0" y="5895975"/>
            <a:ext cx="9144000" cy="104775"/>
          </a:xfrm>
          <a:prstGeom prst="rect">
            <a:avLst/>
          </a:prstGeom>
        </p:spPr>
      </p:pic>
      <p:sp>
        <p:nvSpPr>
          <p:cNvPr id="3" name="Slide Number Placeholder 2"/>
          <p:cNvSpPr>
            <a:spLocks noGrp="1"/>
          </p:cNvSpPr>
          <p:nvPr>
            <p:ph type="sldNum" sz="quarter" idx="12"/>
          </p:nvPr>
        </p:nvSpPr>
        <p:spPr>
          <a:xfrm>
            <a:off x="6457950" y="5624513"/>
            <a:ext cx="2057400" cy="273844"/>
          </a:xfrm>
        </p:spPr>
        <p:txBody>
          <a:bodyPr/>
          <a:lstStyle/>
          <a:p>
            <a:fld id="{7E68A6A8-02F6-4A45-B5F3-DA7EE8BCB107}" type="slidenum">
              <a:rPr lang="en-US" smtClean="0"/>
              <a:t>4</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2072079428"/>
              </p:ext>
            </p:extLst>
          </p:nvPr>
        </p:nvGraphicFramePr>
        <p:xfrm>
          <a:off x="1390650" y="2279264"/>
          <a:ext cx="6096000" cy="1417320"/>
        </p:xfrm>
        <a:graphic>
          <a:graphicData uri="http://schemas.openxmlformats.org/drawingml/2006/table">
            <a:tbl>
              <a:tblPr firstRow="1" bandRow="1">
                <a:tableStyleId>{073A0DAA-6AF3-43AB-8588-CEC1D06C72B9}</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88620">
                <a:tc>
                  <a:txBody>
                    <a:bodyPr/>
                    <a:lstStyle/>
                    <a:p>
                      <a:pPr algn="ctr"/>
                      <a:r>
                        <a:rPr lang="en-US" sz="2100" dirty="0"/>
                        <a:t>Backscatter</a:t>
                      </a:r>
                      <a:r>
                        <a:rPr lang="en-US" sz="2100" baseline="0" dirty="0"/>
                        <a:t> Technology</a:t>
                      </a:r>
                      <a:endParaRPr lang="en-US" sz="2100" dirty="0"/>
                    </a:p>
                  </a:txBody>
                  <a:tcPr marL="68580" marR="68580" marT="34290" marB="34290"/>
                </a:tc>
                <a:tc>
                  <a:txBody>
                    <a:bodyPr/>
                    <a:lstStyle/>
                    <a:p>
                      <a:pPr algn="ctr"/>
                      <a:r>
                        <a:rPr lang="en-US" sz="2100" dirty="0"/>
                        <a:t>Backscatter Range</a:t>
                      </a:r>
                      <a:r>
                        <a:rPr lang="en-US" sz="2100" baseline="0" dirty="0"/>
                        <a:t> (m)</a:t>
                      </a:r>
                      <a:endParaRPr lang="en-US" sz="2100" dirty="0"/>
                    </a:p>
                  </a:txBody>
                  <a:tcPr marL="68580" marR="68580" marT="34290" marB="34290"/>
                </a:tc>
                <a:extLst>
                  <a:ext uri="{0D108BD9-81ED-4DB2-BD59-A6C34878D82A}">
                    <a16:rowId xmlns:a16="http://schemas.microsoft.com/office/drawing/2014/main" val="10000"/>
                  </a:ext>
                </a:extLst>
              </a:tr>
              <a:tr h="342900">
                <a:tc>
                  <a:txBody>
                    <a:bodyPr/>
                    <a:lstStyle/>
                    <a:p>
                      <a:pPr algn="ctr" fontAlgn="ctr"/>
                      <a:r>
                        <a:rPr lang="en-US" sz="1800" u="none" strike="noStrike" dirty="0">
                          <a:effectLst/>
                        </a:rPr>
                        <a:t>Wi-Fi Backscatter</a:t>
                      </a:r>
                      <a:endParaRPr lang="en-US" sz="1800" b="1" i="0" u="none" strike="noStrike" dirty="0">
                        <a:solidFill>
                          <a:schemeClr val="tx1"/>
                        </a:solidFill>
                        <a:effectLst/>
                        <a:latin typeface="Calibri" charset="0"/>
                      </a:endParaRPr>
                    </a:p>
                  </a:txBody>
                  <a:tcPr marL="4763" marR="4763" marT="4763" marB="0" anchor="ctr"/>
                </a:tc>
                <a:tc>
                  <a:txBody>
                    <a:bodyPr/>
                    <a:lstStyle/>
                    <a:p>
                      <a:pPr algn="ctr"/>
                      <a:r>
                        <a:rPr lang="en-US" sz="1800" u="none" strike="noStrike" kern="1200" dirty="0">
                          <a:solidFill>
                            <a:srgbClr val="FF0000"/>
                          </a:solidFill>
                          <a:effectLst/>
                        </a:rPr>
                        <a:t>2.1</a:t>
                      </a:r>
                      <a:endParaRPr lang="en-US" sz="1800" b="1" i="0" u="none" strike="noStrike" kern="1200" dirty="0">
                        <a:solidFill>
                          <a:srgbClr val="FF0000"/>
                        </a:solidFill>
                        <a:effectLst/>
                        <a:latin typeface="Calibri" charset="0"/>
                        <a:ea typeface="+mn-ea"/>
                        <a:cs typeface="+mn-cs"/>
                      </a:endParaRPr>
                    </a:p>
                  </a:txBody>
                  <a:tcPr marL="68580" marR="68580" marT="34290" marB="34290"/>
                </a:tc>
                <a:extLst>
                  <a:ext uri="{0D108BD9-81ED-4DB2-BD59-A6C34878D82A}">
                    <a16:rowId xmlns:a16="http://schemas.microsoft.com/office/drawing/2014/main" val="3317216854"/>
                  </a:ext>
                </a:extLst>
              </a:tr>
              <a:tr h="342900">
                <a:tc>
                  <a:txBody>
                    <a:bodyPr/>
                    <a:lstStyle/>
                    <a:p>
                      <a:pPr algn="ctr" fontAlgn="ctr"/>
                      <a:r>
                        <a:rPr lang="en-US" sz="1800" u="none" strike="noStrike" dirty="0">
                          <a:effectLst/>
                        </a:rPr>
                        <a:t>Passive Wi-Fi</a:t>
                      </a:r>
                      <a:endParaRPr lang="en-US" sz="1800" b="1" i="0" u="none" strike="noStrike" dirty="0">
                        <a:solidFill>
                          <a:schemeClr val="tx1"/>
                        </a:solidFill>
                        <a:effectLst/>
                        <a:latin typeface="Calibri" charset="0"/>
                      </a:endParaRPr>
                    </a:p>
                  </a:txBody>
                  <a:tcPr marL="4763" marR="4763" marT="4763" marB="0" anchor="ctr"/>
                </a:tc>
                <a:tc>
                  <a:txBody>
                    <a:bodyPr/>
                    <a:lstStyle/>
                    <a:p>
                      <a:pPr algn="ctr"/>
                      <a:r>
                        <a:rPr lang="en-US" sz="1800" u="none" strike="noStrike" kern="1200" dirty="0">
                          <a:solidFill>
                            <a:srgbClr val="FF0000"/>
                          </a:solidFill>
                          <a:effectLst/>
                        </a:rPr>
                        <a:t>4.5</a:t>
                      </a:r>
                      <a:endParaRPr lang="en-US" sz="1800" b="1" i="0" u="none" strike="noStrike" kern="1200" dirty="0">
                        <a:solidFill>
                          <a:srgbClr val="FF0000"/>
                        </a:solidFill>
                        <a:effectLst/>
                        <a:latin typeface="Calibri" charset="0"/>
                        <a:ea typeface="+mn-ea"/>
                        <a:cs typeface="+mn-cs"/>
                      </a:endParaRPr>
                    </a:p>
                  </a:txBody>
                  <a:tcPr marL="68580" marR="68580" marT="34290" marB="34290"/>
                </a:tc>
                <a:extLst>
                  <a:ext uri="{0D108BD9-81ED-4DB2-BD59-A6C34878D82A}">
                    <a16:rowId xmlns:a16="http://schemas.microsoft.com/office/drawing/2014/main" val="10001"/>
                  </a:ext>
                </a:extLst>
              </a:tr>
              <a:tr h="342900">
                <a:tc>
                  <a:txBody>
                    <a:bodyPr/>
                    <a:lstStyle/>
                    <a:p>
                      <a:pPr algn="ctr" fontAlgn="ctr"/>
                      <a:r>
                        <a:rPr lang="en-US" sz="1800" u="none" strike="noStrike" dirty="0" err="1">
                          <a:effectLst/>
                        </a:rPr>
                        <a:t>BackFi</a:t>
                      </a:r>
                      <a:endParaRPr lang="en-US" sz="1800" b="1" i="0" u="none" strike="noStrike" dirty="0">
                        <a:solidFill>
                          <a:schemeClr val="tx1"/>
                        </a:solidFill>
                        <a:effectLst/>
                        <a:latin typeface="Calibri" charset="0"/>
                      </a:endParaRPr>
                    </a:p>
                  </a:txBody>
                  <a:tcPr marL="4763" marR="4763" marT="4763" marB="0" anchor="ctr"/>
                </a:tc>
                <a:tc>
                  <a:txBody>
                    <a:bodyPr/>
                    <a:lstStyle/>
                    <a:p>
                      <a:pPr algn="ctr"/>
                      <a:r>
                        <a:rPr lang="en-US" sz="1800" u="none" strike="noStrike" kern="1200" dirty="0">
                          <a:solidFill>
                            <a:srgbClr val="FF0000"/>
                          </a:solidFill>
                          <a:effectLst/>
                        </a:rPr>
                        <a:t>5</a:t>
                      </a:r>
                      <a:endParaRPr lang="en-US" sz="1800" b="1" i="0" u="none" strike="noStrike" kern="1200" dirty="0">
                        <a:solidFill>
                          <a:srgbClr val="FF0000"/>
                        </a:solidFill>
                        <a:effectLst/>
                        <a:latin typeface="Calibri" charset="0"/>
                        <a:ea typeface="+mn-ea"/>
                        <a:cs typeface="+mn-cs"/>
                      </a:endParaRPr>
                    </a:p>
                  </a:txBody>
                  <a:tcPr marL="68580" marR="68580" marT="34290" marB="34290"/>
                </a:tc>
                <a:extLst>
                  <a:ext uri="{0D108BD9-81ED-4DB2-BD59-A6C34878D82A}">
                    <a16:rowId xmlns:a16="http://schemas.microsoft.com/office/drawing/2014/main" val="10002"/>
                  </a:ext>
                </a:extLst>
              </a:tr>
            </a:tbl>
          </a:graphicData>
        </a:graphic>
      </p:graphicFrame>
      <p:sp>
        <p:nvSpPr>
          <p:cNvPr id="6" name="Rectangle 47">
            <a:extLst>
              <a:ext uri="{FF2B5EF4-FFF2-40B4-BE49-F238E27FC236}">
                <a16:creationId xmlns:a16="http://schemas.microsoft.com/office/drawing/2014/main" id="{6C35C729-83A2-4727-8EBD-7EA59FE02A27}"/>
              </a:ext>
            </a:extLst>
          </p:cNvPr>
          <p:cNvSpPr/>
          <p:nvPr/>
        </p:nvSpPr>
        <p:spPr>
          <a:xfrm>
            <a:off x="-21191" y="857249"/>
            <a:ext cx="9165188" cy="932567"/>
          </a:xfrm>
          <a:prstGeom prst="rect">
            <a:avLst/>
          </a:prstGeom>
          <a:solidFill>
            <a:srgbClr val="C0504D"/>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000" b="1" dirty="0">
                <a:latin typeface="Arial" panose="020B0604020202020204" pitchFamily="34" charset="0"/>
                <a:cs typeface="Arial" panose="020B0604020202020204" pitchFamily="34" charset="0"/>
              </a:rPr>
              <a:t>Backscatter Localization Conundrum: Deployment Cost and Operational Range</a:t>
            </a:r>
          </a:p>
        </p:txBody>
      </p:sp>
      <p:sp>
        <p:nvSpPr>
          <p:cNvPr id="8" name="Rectangle 47">
            <a:extLst>
              <a:ext uri="{FF2B5EF4-FFF2-40B4-BE49-F238E27FC236}">
                <a16:creationId xmlns:a16="http://schemas.microsoft.com/office/drawing/2014/main" id="{71218336-605A-4242-BA98-301ACAAFF3A9}"/>
              </a:ext>
            </a:extLst>
          </p:cNvPr>
          <p:cNvSpPr/>
          <p:nvPr/>
        </p:nvSpPr>
        <p:spPr>
          <a:xfrm>
            <a:off x="-10594" y="5455403"/>
            <a:ext cx="9165188" cy="588843"/>
          </a:xfrm>
          <a:prstGeom prst="rect">
            <a:avLst/>
          </a:prstGeom>
          <a:solidFill>
            <a:srgbClr val="00206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altLang="zh-CN" dirty="0">
                <a:latin typeface="Arial" panose="020B0604020202020204" pitchFamily="34" charset="0"/>
                <a:ea typeface="LiHei Pro Medium" charset="-120"/>
                <a:cs typeface="Arial" panose="020B0604020202020204" pitchFamily="34" charset="0"/>
              </a:rPr>
              <a:t>Localizing Backscatters by a Single Robot With Zero Start-up Cost</a:t>
            </a:r>
          </a:p>
          <a:p>
            <a:r>
              <a:rPr lang="en-US" sz="1350" b="1" dirty="0" err="1">
                <a:latin typeface="Arial" panose="020B0604020202020204" pitchFamily="34" charset="0"/>
                <a:ea typeface="LiHei Pro Medium" charset="-120"/>
                <a:cs typeface="Arial" panose="020B0604020202020204" pitchFamily="34" charset="0"/>
              </a:rPr>
              <a:t>Shengkai</a:t>
            </a:r>
            <a:r>
              <a:rPr lang="en-US" sz="1350" b="1" dirty="0">
                <a:latin typeface="Arial" panose="020B0604020202020204" pitchFamily="34" charset="0"/>
                <a:ea typeface="LiHei Pro Medium" charset="-120"/>
                <a:cs typeface="Arial" panose="020B0604020202020204" pitchFamily="34" charset="0"/>
              </a:rPr>
              <a:t> Zhang</a:t>
            </a:r>
            <a:r>
              <a:rPr lang="en-US" sz="1350" dirty="0">
                <a:latin typeface="Arial" panose="020B0604020202020204" pitchFamily="34" charset="0"/>
                <a:ea typeface="LiHei Pro Medium" charset="-120"/>
                <a:cs typeface="Arial" panose="020B0604020202020204" pitchFamily="34" charset="0"/>
              </a:rPr>
              <a:t>, Wei Wang, </a:t>
            </a:r>
            <a:r>
              <a:rPr lang="en-US" sz="1350" dirty="0" err="1">
                <a:latin typeface="Arial" panose="020B0604020202020204" pitchFamily="34" charset="0"/>
                <a:ea typeface="LiHei Pro Medium" charset="-120"/>
                <a:cs typeface="Arial" panose="020B0604020202020204" pitchFamily="34" charset="0"/>
              </a:rPr>
              <a:t>Sheyang</a:t>
            </a:r>
            <a:r>
              <a:rPr lang="en-US" sz="1350" dirty="0">
                <a:latin typeface="Arial" panose="020B0604020202020204" pitchFamily="34" charset="0"/>
                <a:ea typeface="LiHei Pro Medium" charset="-120"/>
                <a:cs typeface="Arial" panose="020B0604020202020204" pitchFamily="34" charset="0"/>
              </a:rPr>
              <a:t> Tang, Shi </a:t>
            </a:r>
            <a:r>
              <a:rPr lang="en-US" sz="1350" dirty="0" err="1">
                <a:latin typeface="Arial" panose="020B0604020202020204" pitchFamily="34" charset="0"/>
                <a:ea typeface="LiHei Pro Medium" charset="-120"/>
                <a:cs typeface="Arial" panose="020B0604020202020204" pitchFamily="34" charset="0"/>
              </a:rPr>
              <a:t>Jin</a:t>
            </a:r>
            <a:r>
              <a:rPr lang="en-US" sz="1350" dirty="0">
                <a:latin typeface="Arial" panose="020B0604020202020204" pitchFamily="34" charset="0"/>
                <a:ea typeface="LiHei Pro Medium" charset="-120"/>
                <a:cs typeface="Arial" panose="020B0604020202020204" pitchFamily="34" charset="0"/>
              </a:rPr>
              <a:t>, and Tao Jiang.</a:t>
            </a:r>
            <a:r>
              <a:rPr lang="en-US" sz="1350" baseline="30000" dirty="0">
                <a:latin typeface="Arial" panose="020B0604020202020204" pitchFamily="34" charset="0"/>
                <a:ea typeface="LiHei Pro Medium" charset="-120"/>
                <a:cs typeface="Arial" panose="020B0604020202020204" pitchFamily="34" charset="0"/>
              </a:rPr>
              <a:t> </a:t>
            </a:r>
            <a:r>
              <a:rPr lang="en-US" sz="1350" dirty="0">
                <a:latin typeface="Arial" panose="020B0604020202020204" pitchFamily="34" charset="0"/>
                <a:ea typeface="LiHei Pro Medium" charset="-120"/>
                <a:cs typeface="Arial" panose="020B0604020202020204" pitchFamily="34" charset="0"/>
              </a:rPr>
              <a:t>Huazhong University of Sci. &amp; Tech.</a:t>
            </a:r>
            <a:r>
              <a:rPr lang="en-US" sz="1350" baseline="30000" dirty="0">
                <a:latin typeface="Arial" panose="020B0604020202020204" pitchFamily="34" charset="0"/>
                <a:ea typeface="LiHei Pro Medium" charset="-120"/>
                <a:cs typeface="Arial" panose="020B0604020202020204" pitchFamily="34" charset="0"/>
              </a:rPr>
              <a:t> </a:t>
            </a:r>
            <a:endParaRPr lang="en-US" sz="1350" dirty="0">
              <a:latin typeface="Arial" panose="020B0604020202020204" pitchFamily="34" charset="0"/>
              <a:ea typeface="LiHei Pro Medium" charset="-120"/>
              <a:cs typeface="Arial" panose="020B0604020202020204" pitchFamily="34" charset="0"/>
            </a:endParaRPr>
          </a:p>
        </p:txBody>
      </p:sp>
      <p:sp>
        <p:nvSpPr>
          <p:cNvPr id="9" name="TextBox 8">
            <a:extLst>
              <a:ext uri="{FF2B5EF4-FFF2-40B4-BE49-F238E27FC236}">
                <a16:creationId xmlns:a16="http://schemas.microsoft.com/office/drawing/2014/main" id="{E622EFB8-0C87-8D44-A764-25993B8C7AE7}"/>
              </a:ext>
            </a:extLst>
          </p:cNvPr>
          <p:cNvSpPr txBox="1"/>
          <p:nvPr/>
        </p:nvSpPr>
        <p:spPr>
          <a:xfrm>
            <a:off x="1431234" y="4241286"/>
            <a:ext cx="3007416" cy="692497"/>
          </a:xfrm>
          <a:prstGeom prst="rect">
            <a:avLst/>
          </a:prstGeom>
          <a:noFill/>
        </p:spPr>
        <p:txBody>
          <a:bodyPr wrap="square" rtlCol="0">
            <a:spAutoFit/>
          </a:bodyPr>
          <a:lstStyle/>
          <a:p>
            <a:r>
              <a:rPr lang="en-US" sz="1950" b="1" dirty="0"/>
              <a:t>Advantages: </a:t>
            </a:r>
          </a:p>
          <a:p>
            <a:pPr marL="342900" indent="-342900">
              <a:buFont typeface="Arial" panose="020B0604020202020204" pitchFamily="34" charset="0"/>
              <a:buChar char="•"/>
            </a:pPr>
            <a:r>
              <a:rPr lang="en-US" sz="1950" dirty="0"/>
              <a:t>Instantly deployable</a:t>
            </a:r>
          </a:p>
        </p:txBody>
      </p:sp>
      <p:cxnSp>
        <p:nvCxnSpPr>
          <p:cNvPr id="11" name="Straight Arrow Connector 10">
            <a:extLst>
              <a:ext uri="{FF2B5EF4-FFF2-40B4-BE49-F238E27FC236}">
                <a16:creationId xmlns:a16="http://schemas.microsoft.com/office/drawing/2014/main" id="{E4AE6964-BB96-1B4B-AA35-61936B6B25A2}"/>
              </a:ext>
            </a:extLst>
          </p:cNvPr>
          <p:cNvCxnSpPr>
            <a:cxnSpLocks/>
          </p:cNvCxnSpPr>
          <p:nvPr/>
        </p:nvCxnSpPr>
        <p:spPr>
          <a:xfrm>
            <a:off x="2832653" y="3696584"/>
            <a:ext cx="0" cy="649301"/>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E5E77A0-3CF0-6841-9F5D-31E052E5AC18}"/>
              </a:ext>
            </a:extLst>
          </p:cNvPr>
          <p:cNvCxnSpPr>
            <a:cxnSpLocks/>
          </p:cNvCxnSpPr>
          <p:nvPr/>
        </p:nvCxnSpPr>
        <p:spPr>
          <a:xfrm>
            <a:off x="5958509" y="3696584"/>
            <a:ext cx="0" cy="649301"/>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42EB9F7-998F-5E40-A0FD-AEA85B0AE40A}"/>
              </a:ext>
            </a:extLst>
          </p:cNvPr>
          <p:cNvSpPr txBox="1"/>
          <p:nvPr/>
        </p:nvSpPr>
        <p:spPr>
          <a:xfrm>
            <a:off x="1708307" y="3882734"/>
            <a:ext cx="1124346" cy="507831"/>
          </a:xfrm>
          <a:prstGeom prst="rect">
            <a:avLst/>
          </a:prstGeom>
          <a:noFill/>
        </p:spPr>
        <p:txBody>
          <a:bodyPr wrap="square" rtlCol="0">
            <a:spAutoFit/>
          </a:bodyPr>
          <a:lstStyle/>
          <a:p>
            <a:r>
              <a:rPr lang="en-US" sz="1350" dirty="0" err="1"/>
              <a:t>WiFi</a:t>
            </a:r>
            <a:r>
              <a:rPr lang="en-US" sz="1350" dirty="0"/>
              <a:t> Backhaul</a:t>
            </a:r>
          </a:p>
        </p:txBody>
      </p:sp>
      <p:sp>
        <p:nvSpPr>
          <p:cNvPr id="15" name="TextBox 14">
            <a:extLst>
              <a:ext uri="{FF2B5EF4-FFF2-40B4-BE49-F238E27FC236}">
                <a16:creationId xmlns:a16="http://schemas.microsoft.com/office/drawing/2014/main" id="{5C4B9E26-31AA-D448-A140-196C6E55C0D3}"/>
              </a:ext>
            </a:extLst>
          </p:cNvPr>
          <p:cNvSpPr txBox="1"/>
          <p:nvPr/>
        </p:nvSpPr>
        <p:spPr>
          <a:xfrm>
            <a:off x="5958508" y="3864280"/>
            <a:ext cx="955838" cy="507831"/>
          </a:xfrm>
          <a:prstGeom prst="rect">
            <a:avLst/>
          </a:prstGeom>
          <a:noFill/>
        </p:spPr>
        <p:txBody>
          <a:bodyPr wrap="square" rtlCol="0">
            <a:spAutoFit/>
          </a:bodyPr>
          <a:lstStyle/>
          <a:p>
            <a:r>
              <a:rPr lang="en-US" sz="1350" dirty="0"/>
              <a:t>Short range</a:t>
            </a:r>
          </a:p>
        </p:txBody>
      </p:sp>
      <p:sp>
        <p:nvSpPr>
          <p:cNvPr id="19" name="Content Placeholder 2">
            <a:extLst>
              <a:ext uri="{FF2B5EF4-FFF2-40B4-BE49-F238E27FC236}">
                <a16:creationId xmlns:a16="http://schemas.microsoft.com/office/drawing/2014/main" id="{10E64B0D-6881-1840-8752-A1415AA2FA6C}"/>
              </a:ext>
            </a:extLst>
          </p:cNvPr>
          <p:cNvSpPr>
            <a:spLocks noGrp="1"/>
          </p:cNvSpPr>
          <p:nvPr/>
        </p:nvSpPr>
        <p:spPr>
          <a:xfrm>
            <a:off x="4438651" y="4391975"/>
            <a:ext cx="3129443" cy="394482"/>
          </a:xfrm>
          <a:prstGeom prst="rect">
            <a:avLst/>
          </a:prstGeom>
          <a:solidFill>
            <a:schemeClr val="tx1">
              <a:alpha val="61000"/>
            </a:schemeClr>
          </a:solidFill>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ltLang="zh-CN" sz="1950" b="1" dirty="0">
                <a:solidFill>
                  <a:srgbClr val="FFFFFF"/>
                </a:solidFill>
                <a:latin typeface="Arial" panose="020B0604020202020204" pitchFamily="34" charset="0"/>
                <a:cs typeface="Arial" panose="020B0604020202020204" pitchFamily="34" charset="0"/>
              </a:rPr>
              <a:t>✕ Operational Range</a:t>
            </a:r>
            <a:endParaRPr lang="en-US" sz="1950" b="1" dirty="0">
              <a:solidFill>
                <a:srgbClr val="FFFFFF"/>
              </a:solidFill>
              <a:latin typeface="Arial" panose="020B0604020202020204" pitchFamily="34" charset="0"/>
              <a:cs typeface="Arial" panose="020B0604020202020204" pitchFamily="34" charset="0"/>
            </a:endParaRPr>
          </a:p>
        </p:txBody>
      </p:sp>
      <p:sp>
        <p:nvSpPr>
          <p:cNvPr id="20" name="Slide Number Placeholder 2">
            <a:extLst>
              <a:ext uri="{FF2B5EF4-FFF2-40B4-BE49-F238E27FC236}">
                <a16:creationId xmlns:a16="http://schemas.microsoft.com/office/drawing/2014/main" id="{37D20B59-7EB0-B24E-AAE9-D122FD3336BD}"/>
              </a:ext>
            </a:extLst>
          </p:cNvPr>
          <p:cNvSpPr txBox="1">
            <a:spLocks/>
          </p:cNvSpPr>
          <p:nvPr/>
        </p:nvSpPr>
        <p:spPr>
          <a:xfrm>
            <a:off x="7940134" y="5749825"/>
            <a:ext cx="1203863" cy="207650"/>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solidFill>
                  <a:schemeClr val="bg1"/>
                </a:solidFill>
              </a:rPr>
              <a:t>4</a:t>
            </a:r>
          </a:p>
        </p:txBody>
      </p:sp>
    </p:spTree>
    <p:custDataLst>
      <p:tags r:id="rId1"/>
    </p:custDataLst>
    <p:extLst>
      <p:ext uri="{BB962C8B-B14F-4D97-AF65-F5344CB8AC3E}">
        <p14:creationId xmlns:p14="http://schemas.microsoft.com/office/powerpoint/2010/main" val="7699276"/>
      </p:ext>
    </p:extLst>
  </p:cSld>
  <p:clrMapOvr>
    <a:masterClrMapping/>
  </p:clrMapOvr>
  <mc:AlternateContent xmlns:mc="http://schemas.openxmlformats.org/markup-compatibility/2006" xmlns:p14="http://schemas.microsoft.com/office/powerpoint/2010/main">
    <mc:Choice Requires="p14">
      <p:transition spd="slow" p14:dur="2000" advTm="40684"/>
    </mc:Choice>
    <mc:Fallback xmlns="">
      <p:transition spd="slow" advTm="40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0" y="5895975"/>
            <a:ext cx="9144000" cy="104775"/>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45496344"/>
              </p:ext>
            </p:extLst>
          </p:nvPr>
        </p:nvGraphicFramePr>
        <p:xfrm>
          <a:off x="1462769" y="1994397"/>
          <a:ext cx="6096000" cy="1417320"/>
        </p:xfrm>
        <a:graphic>
          <a:graphicData uri="http://schemas.openxmlformats.org/drawingml/2006/table">
            <a:tbl>
              <a:tblPr firstRow="1" bandRow="1">
                <a:tableStyleId>{073A0DAA-6AF3-43AB-8588-CEC1D06C72B9}</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88620">
                <a:tc>
                  <a:txBody>
                    <a:bodyPr/>
                    <a:lstStyle/>
                    <a:p>
                      <a:pPr algn="ctr"/>
                      <a:r>
                        <a:rPr lang="en-US" sz="2100" dirty="0"/>
                        <a:t>Backscatter</a:t>
                      </a:r>
                      <a:r>
                        <a:rPr lang="en-US" sz="2100" baseline="0" dirty="0"/>
                        <a:t> Technology</a:t>
                      </a:r>
                      <a:endParaRPr lang="en-US" sz="2100" dirty="0"/>
                    </a:p>
                  </a:txBody>
                  <a:tcPr marL="68580" marR="68580" marT="34290" marB="34290"/>
                </a:tc>
                <a:tc>
                  <a:txBody>
                    <a:bodyPr/>
                    <a:lstStyle/>
                    <a:p>
                      <a:pPr algn="ctr"/>
                      <a:r>
                        <a:rPr lang="en-US" sz="2100" dirty="0"/>
                        <a:t>Backscatter Range</a:t>
                      </a:r>
                    </a:p>
                  </a:txBody>
                  <a:tcPr marL="68580" marR="68580" marT="34290" marB="34290"/>
                </a:tc>
                <a:extLst>
                  <a:ext uri="{0D108BD9-81ED-4DB2-BD59-A6C34878D82A}">
                    <a16:rowId xmlns:a16="http://schemas.microsoft.com/office/drawing/2014/main" val="10000"/>
                  </a:ext>
                </a:extLst>
              </a:tr>
              <a:tr h="342900">
                <a:tc>
                  <a:txBody>
                    <a:bodyPr/>
                    <a:lstStyle/>
                    <a:p>
                      <a:pPr algn="ctr" fontAlgn="ctr"/>
                      <a:r>
                        <a:rPr lang="en-US" sz="1800" u="none" strike="noStrike" dirty="0">
                          <a:effectLst/>
                        </a:rPr>
                        <a:t>Passive</a:t>
                      </a:r>
                      <a:r>
                        <a:rPr lang="en-US" sz="1800" u="none" strike="noStrike" baseline="0" dirty="0">
                          <a:effectLst/>
                        </a:rPr>
                        <a:t> RFID</a:t>
                      </a:r>
                      <a:endParaRPr lang="en-US" sz="1800" b="1" i="0" u="none" strike="noStrike" dirty="0">
                        <a:solidFill>
                          <a:schemeClr val="tx1"/>
                        </a:solidFill>
                        <a:effectLst/>
                        <a:latin typeface="Calibri" charset="0"/>
                      </a:endParaRPr>
                    </a:p>
                  </a:txBody>
                  <a:tcPr marL="4763" marR="4763" marT="4763" marB="0" anchor="ctr"/>
                </a:tc>
                <a:tc>
                  <a:txBody>
                    <a:bodyPr/>
                    <a:lstStyle/>
                    <a:p>
                      <a:pPr algn="ctr"/>
                      <a:r>
                        <a:rPr lang="en-US" sz="1800" u="none" strike="noStrike" kern="1200" dirty="0">
                          <a:solidFill>
                            <a:srgbClr val="FF0000"/>
                          </a:solidFill>
                          <a:effectLst/>
                        </a:rPr>
                        <a:t>50m</a:t>
                      </a:r>
                      <a:endParaRPr lang="en-US" sz="1800" b="1" i="0" u="none" strike="noStrike" kern="1200" dirty="0">
                        <a:solidFill>
                          <a:srgbClr val="FF0000"/>
                        </a:solidFill>
                        <a:effectLst/>
                        <a:latin typeface="Calibri" charset="0"/>
                        <a:ea typeface="+mn-ea"/>
                        <a:cs typeface="+mn-cs"/>
                      </a:endParaRPr>
                    </a:p>
                  </a:txBody>
                  <a:tcPr marL="68580" marR="68580" marT="34290" marB="34290"/>
                </a:tc>
                <a:extLst>
                  <a:ext uri="{0D108BD9-81ED-4DB2-BD59-A6C34878D82A}">
                    <a16:rowId xmlns:a16="http://schemas.microsoft.com/office/drawing/2014/main" val="130545512"/>
                  </a:ext>
                </a:extLst>
              </a:tr>
              <a:tr h="342900">
                <a:tc>
                  <a:txBody>
                    <a:bodyPr/>
                    <a:lstStyle/>
                    <a:p>
                      <a:pPr algn="ctr" fontAlgn="ctr"/>
                      <a:r>
                        <a:rPr lang="en-US" sz="1800" u="none" strike="noStrike" dirty="0">
                          <a:effectLst/>
                        </a:rPr>
                        <a:t>LOREA</a:t>
                      </a:r>
                      <a:endParaRPr lang="en-US" sz="1800" b="1" i="0" u="none" strike="noStrike" dirty="0">
                        <a:solidFill>
                          <a:schemeClr val="tx1"/>
                        </a:solidFill>
                        <a:effectLst/>
                        <a:latin typeface="Calibri" charset="0"/>
                      </a:endParaRPr>
                    </a:p>
                  </a:txBody>
                  <a:tcPr marL="4763" marR="4763" marT="4763" marB="0" anchor="ctr"/>
                </a:tc>
                <a:tc>
                  <a:txBody>
                    <a:bodyPr/>
                    <a:lstStyle/>
                    <a:p>
                      <a:pPr algn="ctr"/>
                      <a:r>
                        <a:rPr lang="en-US" sz="1800" u="none" strike="noStrike" kern="1200" dirty="0">
                          <a:solidFill>
                            <a:srgbClr val="FF0000"/>
                          </a:solidFill>
                          <a:effectLst/>
                        </a:rPr>
                        <a:t>3.4km</a:t>
                      </a:r>
                      <a:endParaRPr lang="en-US" sz="1800" b="1" i="0" u="none" strike="noStrike" kern="1200" dirty="0">
                        <a:solidFill>
                          <a:srgbClr val="FF0000"/>
                        </a:solidFill>
                        <a:effectLst/>
                        <a:latin typeface="Calibri" charset="0"/>
                        <a:ea typeface="+mn-ea"/>
                        <a:cs typeface="+mn-cs"/>
                      </a:endParaRPr>
                    </a:p>
                  </a:txBody>
                  <a:tcPr marL="68580" marR="68580" marT="34290" marB="34290"/>
                </a:tc>
                <a:extLst>
                  <a:ext uri="{0D108BD9-81ED-4DB2-BD59-A6C34878D82A}">
                    <a16:rowId xmlns:a16="http://schemas.microsoft.com/office/drawing/2014/main" val="10001"/>
                  </a:ext>
                </a:extLst>
              </a:tr>
              <a:tr h="342900">
                <a:tc>
                  <a:txBody>
                    <a:bodyPr/>
                    <a:lstStyle/>
                    <a:p>
                      <a:pPr algn="ctr" fontAlgn="ctr"/>
                      <a:r>
                        <a:rPr lang="en-US" sz="1800" u="none" strike="noStrike" dirty="0" err="1">
                          <a:effectLst/>
                        </a:rPr>
                        <a:t>LoRa</a:t>
                      </a:r>
                      <a:r>
                        <a:rPr lang="en-US" sz="1800" u="none" strike="noStrike" dirty="0">
                          <a:effectLst/>
                        </a:rPr>
                        <a:t>-backscatter</a:t>
                      </a:r>
                      <a:endParaRPr lang="en-US" sz="1800" b="1" i="0" u="none" strike="noStrike" dirty="0">
                        <a:solidFill>
                          <a:schemeClr val="tx1"/>
                        </a:solidFill>
                        <a:effectLst/>
                        <a:latin typeface="Calibri" charset="0"/>
                      </a:endParaRPr>
                    </a:p>
                  </a:txBody>
                  <a:tcPr marL="4763" marR="4763" marT="4763" marB="0" anchor="ctr"/>
                </a:tc>
                <a:tc>
                  <a:txBody>
                    <a:bodyPr/>
                    <a:lstStyle/>
                    <a:p>
                      <a:pPr algn="ctr"/>
                      <a:r>
                        <a:rPr lang="en-US" sz="1800" u="none" strike="noStrike" kern="1200" dirty="0">
                          <a:solidFill>
                            <a:srgbClr val="FF0000"/>
                          </a:solidFill>
                          <a:effectLst/>
                        </a:rPr>
                        <a:t>2.1km</a:t>
                      </a:r>
                      <a:endParaRPr lang="en-US" sz="1800" b="1" i="0" u="none" strike="noStrike" kern="1200" dirty="0">
                        <a:solidFill>
                          <a:srgbClr val="FF0000"/>
                        </a:solidFill>
                        <a:effectLst/>
                        <a:latin typeface="Calibri" charset="0"/>
                        <a:ea typeface="+mn-ea"/>
                        <a:cs typeface="+mn-cs"/>
                      </a:endParaRPr>
                    </a:p>
                  </a:txBody>
                  <a:tcPr marL="68580" marR="68580" marT="34290" marB="34290"/>
                </a:tc>
                <a:extLst>
                  <a:ext uri="{0D108BD9-81ED-4DB2-BD59-A6C34878D82A}">
                    <a16:rowId xmlns:a16="http://schemas.microsoft.com/office/drawing/2014/main" val="10002"/>
                  </a:ext>
                </a:extLst>
              </a:tr>
            </a:tbl>
          </a:graphicData>
        </a:graphic>
      </p:graphicFrame>
      <p:sp>
        <p:nvSpPr>
          <p:cNvPr id="21" name="Rectangle 47">
            <a:extLst>
              <a:ext uri="{FF2B5EF4-FFF2-40B4-BE49-F238E27FC236}">
                <a16:creationId xmlns:a16="http://schemas.microsoft.com/office/drawing/2014/main" id="{31C359C1-6CD4-724B-A523-ABC43144F589}"/>
              </a:ext>
            </a:extLst>
          </p:cNvPr>
          <p:cNvSpPr/>
          <p:nvPr/>
        </p:nvSpPr>
        <p:spPr>
          <a:xfrm>
            <a:off x="-21191" y="857249"/>
            <a:ext cx="9165188" cy="932567"/>
          </a:xfrm>
          <a:prstGeom prst="rect">
            <a:avLst/>
          </a:prstGeom>
          <a:solidFill>
            <a:srgbClr val="C0504D"/>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000" b="1" dirty="0">
                <a:latin typeface="Arial" panose="020B0604020202020204" pitchFamily="34" charset="0"/>
                <a:cs typeface="Arial" panose="020B0604020202020204" pitchFamily="34" charset="0"/>
              </a:rPr>
              <a:t>Backscatter Localization Conundrum: Deployment Cost and Operational Range</a:t>
            </a:r>
          </a:p>
        </p:txBody>
      </p:sp>
      <p:sp>
        <p:nvSpPr>
          <p:cNvPr id="22" name="TextBox 21">
            <a:extLst>
              <a:ext uri="{FF2B5EF4-FFF2-40B4-BE49-F238E27FC236}">
                <a16:creationId xmlns:a16="http://schemas.microsoft.com/office/drawing/2014/main" id="{7744ABF6-EA73-9948-B365-AA97BFAA88A2}"/>
              </a:ext>
            </a:extLst>
          </p:cNvPr>
          <p:cNvSpPr txBox="1"/>
          <p:nvPr/>
        </p:nvSpPr>
        <p:spPr>
          <a:xfrm>
            <a:off x="4932719" y="4054404"/>
            <a:ext cx="3007416" cy="692497"/>
          </a:xfrm>
          <a:prstGeom prst="rect">
            <a:avLst/>
          </a:prstGeom>
          <a:noFill/>
        </p:spPr>
        <p:txBody>
          <a:bodyPr wrap="square" rtlCol="0">
            <a:spAutoFit/>
          </a:bodyPr>
          <a:lstStyle/>
          <a:p>
            <a:r>
              <a:rPr lang="en-US" sz="1950" b="1" dirty="0"/>
              <a:t>Advantages: </a:t>
            </a:r>
          </a:p>
          <a:p>
            <a:pPr marL="342900" indent="-342900">
              <a:buFont typeface="Arial" panose="020B0604020202020204" pitchFamily="34" charset="0"/>
              <a:buChar char="•"/>
            </a:pPr>
            <a:r>
              <a:rPr lang="en-US" sz="1950" dirty="0"/>
              <a:t>Long operational range</a:t>
            </a:r>
          </a:p>
        </p:txBody>
      </p:sp>
      <p:cxnSp>
        <p:nvCxnSpPr>
          <p:cNvPr id="25" name="Straight Arrow Connector 24">
            <a:extLst>
              <a:ext uri="{FF2B5EF4-FFF2-40B4-BE49-F238E27FC236}">
                <a16:creationId xmlns:a16="http://schemas.microsoft.com/office/drawing/2014/main" id="{FE0F4EA4-564C-2843-A2B4-EA8C0691EE83}"/>
              </a:ext>
            </a:extLst>
          </p:cNvPr>
          <p:cNvCxnSpPr>
            <a:cxnSpLocks/>
          </p:cNvCxnSpPr>
          <p:nvPr/>
        </p:nvCxnSpPr>
        <p:spPr>
          <a:xfrm>
            <a:off x="2832653" y="3428230"/>
            <a:ext cx="0" cy="649301"/>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E87CF6A-27BD-7C44-B176-B020A7F7344E}"/>
              </a:ext>
            </a:extLst>
          </p:cNvPr>
          <p:cNvCxnSpPr>
            <a:cxnSpLocks/>
          </p:cNvCxnSpPr>
          <p:nvPr/>
        </p:nvCxnSpPr>
        <p:spPr>
          <a:xfrm>
            <a:off x="5958509" y="3428230"/>
            <a:ext cx="0" cy="649301"/>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6C1C78B-013E-F04C-A733-4E5BF605CD35}"/>
              </a:ext>
            </a:extLst>
          </p:cNvPr>
          <p:cNvSpPr txBox="1"/>
          <p:nvPr/>
        </p:nvSpPr>
        <p:spPr>
          <a:xfrm>
            <a:off x="1462769" y="3569655"/>
            <a:ext cx="1474244" cy="300082"/>
          </a:xfrm>
          <a:prstGeom prst="rect">
            <a:avLst/>
          </a:prstGeom>
          <a:noFill/>
        </p:spPr>
        <p:txBody>
          <a:bodyPr wrap="square" rtlCol="0">
            <a:spAutoFit/>
          </a:bodyPr>
          <a:lstStyle/>
          <a:p>
            <a:r>
              <a:rPr lang="en-US" sz="1350" dirty="0"/>
              <a:t>Dedicated sources</a:t>
            </a:r>
          </a:p>
        </p:txBody>
      </p:sp>
      <p:sp>
        <p:nvSpPr>
          <p:cNvPr id="28" name="TextBox 27">
            <a:extLst>
              <a:ext uri="{FF2B5EF4-FFF2-40B4-BE49-F238E27FC236}">
                <a16:creationId xmlns:a16="http://schemas.microsoft.com/office/drawing/2014/main" id="{246790AB-C167-9B47-946C-D3E380DF8D5C}"/>
              </a:ext>
            </a:extLst>
          </p:cNvPr>
          <p:cNvSpPr txBox="1"/>
          <p:nvPr/>
        </p:nvSpPr>
        <p:spPr>
          <a:xfrm>
            <a:off x="5958508" y="3595925"/>
            <a:ext cx="955838" cy="300082"/>
          </a:xfrm>
          <a:prstGeom prst="rect">
            <a:avLst/>
          </a:prstGeom>
          <a:noFill/>
        </p:spPr>
        <p:txBody>
          <a:bodyPr wrap="square" rtlCol="0">
            <a:spAutoFit/>
          </a:bodyPr>
          <a:lstStyle/>
          <a:p>
            <a:r>
              <a:rPr lang="en-US" sz="1350" dirty="0"/>
              <a:t>Long range</a:t>
            </a:r>
          </a:p>
        </p:txBody>
      </p:sp>
      <p:sp>
        <p:nvSpPr>
          <p:cNvPr id="31" name="Rectangle 47">
            <a:extLst>
              <a:ext uri="{FF2B5EF4-FFF2-40B4-BE49-F238E27FC236}">
                <a16:creationId xmlns:a16="http://schemas.microsoft.com/office/drawing/2014/main" id="{25EB99B6-8885-B841-8400-8B95A6FC3489}"/>
              </a:ext>
            </a:extLst>
          </p:cNvPr>
          <p:cNvSpPr/>
          <p:nvPr/>
        </p:nvSpPr>
        <p:spPr>
          <a:xfrm>
            <a:off x="-10594" y="5455403"/>
            <a:ext cx="9165188" cy="588843"/>
          </a:xfrm>
          <a:prstGeom prst="rect">
            <a:avLst/>
          </a:prstGeom>
          <a:solidFill>
            <a:srgbClr val="00206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altLang="zh-CN" dirty="0">
                <a:latin typeface="Arial" panose="020B0604020202020204" pitchFamily="34" charset="0"/>
                <a:ea typeface="LiHei Pro Medium" charset="-120"/>
                <a:cs typeface="Arial" panose="020B0604020202020204" pitchFamily="34" charset="0"/>
              </a:rPr>
              <a:t>Localizing Backscatters by a Single Robot With Zero Start-up Cost</a:t>
            </a:r>
          </a:p>
          <a:p>
            <a:r>
              <a:rPr lang="en-US" sz="1350" b="1" dirty="0" err="1">
                <a:latin typeface="Arial" panose="020B0604020202020204" pitchFamily="34" charset="0"/>
                <a:ea typeface="LiHei Pro Medium" charset="-120"/>
                <a:cs typeface="Arial" panose="020B0604020202020204" pitchFamily="34" charset="0"/>
              </a:rPr>
              <a:t>Shengkai</a:t>
            </a:r>
            <a:r>
              <a:rPr lang="en-US" sz="1350" b="1" dirty="0">
                <a:latin typeface="Arial" panose="020B0604020202020204" pitchFamily="34" charset="0"/>
                <a:ea typeface="LiHei Pro Medium" charset="-120"/>
                <a:cs typeface="Arial" panose="020B0604020202020204" pitchFamily="34" charset="0"/>
              </a:rPr>
              <a:t> Zhang</a:t>
            </a:r>
            <a:r>
              <a:rPr lang="en-US" sz="1350" dirty="0">
                <a:latin typeface="Arial" panose="020B0604020202020204" pitchFamily="34" charset="0"/>
                <a:ea typeface="LiHei Pro Medium" charset="-120"/>
                <a:cs typeface="Arial" panose="020B0604020202020204" pitchFamily="34" charset="0"/>
              </a:rPr>
              <a:t>, Wei Wang, </a:t>
            </a:r>
            <a:r>
              <a:rPr lang="en-US" sz="1350" dirty="0" err="1">
                <a:latin typeface="Arial" panose="020B0604020202020204" pitchFamily="34" charset="0"/>
                <a:ea typeface="LiHei Pro Medium" charset="-120"/>
                <a:cs typeface="Arial" panose="020B0604020202020204" pitchFamily="34" charset="0"/>
              </a:rPr>
              <a:t>Sheyang</a:t>
            </a:r>
            <a:r>
              <a:rPr lang="en-US" sz="1350" dirty="0">
                <a:latin typeface="Arial" panose="020B0604020202020204" pitchFamily="34" charset="0"/>
                <a:ea typeface="LiHei Pro Medium" charset="-120"/>
                <a:cs typeface="Arial" panose="020B0604020202020204" pitchFamily="34" charset="0"/>
              </a:rPr>
              <a:t> Tang, Shi </a:t>
            </a:r>
            <a:r>
              <a:rPr lang="en-US" sz="1350" dirty="0" err="1">
                <a:latin typeface="Arial" panose="020B0604020202020204" pitchFamily="34" charset="0"/>
                <a:ea typeface="LiHei Pro Medium" charset="-120"/>
                <a:cs typeface="Arial" panose="020B0604020202020204" pitchFamily="34" charset="0"/>
              </a:rPr>
              <a:t>Jin</a:t>
            </a:r>
            <a:r>
              <a:rPr lang="en-US" sz="1350" dirty="0">
                <a:latin typeface="Arial" panose="020B0604020202020204" pitchFamily="34" charset="0"/>
                <a:ea typeface="LiHei Pro Medium" charset="-120"/>
                <a:cs typeface="Arial" panose="020B0604020202020204" pitchFamily="34" charset="0"/>
              </a:rPr>
              <a:t>, and Tao Jiang.</a:t>
            </a:r>
            <a:r>
              <a:rPr lang="en-US" sz="1350" baseline="30000" dirty="0">
                <a:latin typeface="Arial" panose="020B0604020202020204" pitchFamily="34" charset="0"/>
                <a:ea typeface="LiHei Pro Medium" charset="-120"/>
                <a:cs typeface="Arial" panose="020B0604020202020204" pitchFamily="34" charset="0"/>
              </a:rPr>
              <a:t> </a:t>
            </a:r>
            <a:r>
              <a:rPr lang="en-US" sz="1350" dirty="0">
                <a:latin typeface="Arial" panose="020B0604020202020204" pitchFamily="34" charset="0"/>
                <a:ea typeface="LiHei Pro Medium" charset="-120"/>
                <a:cs typeface="Arial" panose="020B0604020202020204" pitchFamily="34" charset="0"/>
              </a:rPr>
              <a:t>Huazhong University of Sci. &amp; Tech.</a:t>
            </a:r>
            <a:r>
              <a:rPr lang="en-US" sz="1350" baseline="30000" dirty="0">
                <a:latin typeface="Arial" panose="020B0604020202020204" pitchFamily="34" charset="0"/>
                <a:ea typeface="LiHei Pro Medium" charset="-120"/>
                <a:cs typeface="Arial" panose="020B0604020202020204" pitchFamily="34" charset="0"/>
              </a:rPr>
              <a:t> </a:t>
            </a:r>
            <a:endParaRPr lang="en-US" sz="1350" dirty="0">
              <a:latin typeface="Arial" panose="020B0604020202020204" pitchFamily="34" charset="0"/>
              <a:ea typeface="LiHei Pro Medium" charset="-120"/>
              <a:cs typeface="Arial" panose="020B0604020202020204" pitchFamily="34" charset="0"/>
            </a:endParaRPr>
          </a:p>
        </p:txBody>
      </p:sp>
      <p:sp>
        <p:nvSpPr>
          <p:cNvPr id="3" name="Slide Number Placeholder 2"/>
          <p:cNvSpPr>
            <a:spLocks noGrp="1"/>
          </p:cNvSpPr>
          <p:nvPr>
            <p:ph type="sldNum" sz="quarter" idx="12"/>
          </p:nvPr>
        </p:nvSpPr>
        <p:spPr>
          <a:xfrm>
            <a:off x="7940134" y="5749825"/>
            <a:ext cx="1203863" cy="207650"/>
          </a:xfrm>
        </p:spPr>
        <p:txBody>
          <a:bodyPr/>
          <a:lstStyle/>
          <a:p>
            <a:r>
              <a:rPr lang="en-US" sz="1350" dirty="0">
                <a:solidFill>
                  <a:schemeClr val="bg1"/>
                </a:solidFill>
              </a:rPr>
              <a:t>5</a:t>
            </a:r>
          </a:p>
        </p:txBody>
      </p:sp>
      <p:sp>
        <p:nvSpPr>
          <p:cNvPr id="32" name="Content Placeholder 2">
            <a:extLst>
              <a:ext uri="{FF2B5EF4-FFF2-40B4-BE49-F238E27FC236}">
                <a16:creationId xmlns:a16="http://schemas.microsoft.com/office/drawing/2014/main" id="{F85E25D8-9A1F-2049-8D6A-7EC80B2B6EB8}"/>
              </a:ext>
            </a:extLst>
          </p:cNvPr>
          <p:cNvSpPr>
            <a:spLocks noGrp="1"/>
          </p:cNvSpPr>
          <p:nvPr/>
        </p:nvSpPr>
        <p:spPr>
          <a:xfrm>
            <a:off x="1203866" y="4218956"/>
            <a:ext cx="3677903" cy="394482"/>
          </a:xfrm>
          <a:prstGeom prst="rect">
            <a:avLst/>
          </a:prstGeom>
          <a:solidFill>
            <a:schemeClr val="tx1">
              <a:alpha val="61000"/>
            </a:schemeClr>
          </a:solidFill>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ltLang="zh-CN" sz="1950" dirty="0">
                <a:solidFill>
                  <a:srgbClr val="FFFFFF"/>
                </a:solidFill>
                <a:latin typeface="Arial" panose="020B0604020202020204" pitchFamily="34" charset="0"/>
                <a:cs typeface="Arial" panose="020B0604020202020204" pitchFamily="34" charset="0"/>
              </a:rPr>
              <a:t>✕</a:t>
            </a:r>
            <a:r>
              <a:rPr lang="en-US" altLang="zh-CN" sz="1950" b="1" dirty="0">
                <a:solidFill>
                  <a:srgbClr val="FFFFFF"/>
                </a:solidFill>
                <a:latin typeface="Arial" panose="020B0604020202020204" pitchFamily="34" charset="0"/>
                <a:cs typeface="Arial" panose="020B0604020202020204" pitchFamily="34" charset="0"/>
              </a:rPr>
              <a:t> Start-up Deployment Cost</a:t>
            </a:r>
            <a:endParaRPr lang="en-US" sz="1950" b="1" dirty="0">
              <a:solidFill>
                <a:srgbClr val="FFFFFF"/>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275978082"/>
      </p:ext>
    </p:extLst>
  </p:cSld>
  <p:clrMapOvr>
    <a:masterClrMapping/>
  </p:clrMapOvr>
  <mc:AlternateContent xmlns:mc="http://schemas.openxmlformats.org/markup-compatibility/2006" xmlns:p14="http://schemas.microsoft.com/office/powerpoint/2010/main">
    <mc:Choice Requires="p14">
      <p:transition spd="slow" p14:dur="2000" advTm="38663"/>
    </mc:Choice>
    <mc:Fallback xmlns="">
      <p:transition spd="slow" advTm="38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0" y="5895975"/>
            <a:ext cx="9144000" cy="104775"/>
          </a:xfrm>
          <a:prstGeom prst="rect">
            <a:avLst/>
          </a:prstGeom>
        </p:spPr>
      </p:pic>
      <p:sp>
        <p:nvSpPr>
          <p:cNvPr id="3" name="Slide Number Placeholder 2"/>
          <p:cNvSpPr>
            <a:spLocks noGrp="1"/>
          </p:cNvSpPr>
          <p:nvPr>
            <p:ph type="sldNum" sz="quarter" idx="12"/>
          </p:nvPr>
        </p:nvSpPr>
        <p:spPr/>
        <p:txBody>
          <a:bodyPr/>
          <a:lstStyle/>
          <a:p>
            <a:fld id="{7E68A6A8-02F6-4A45-B5F3-DA7EE8BCB107}" type="slidenum">
              <a:rPr lang="en-US" smtClean="0"/>
              <a:t>6</a:t>
            </a:fld>
            <a:endParaRPr lang="en-US"/>
          </a:p>
        </p:txBody>
      </p:sp>
      <p:sp>
        <p:nvSpPr>
          <p:cNvPr id="5" name="Subtitle 2">
            <a:extLst>
              <a:ext uri="{FF2B5EF4-FFF2-40B4-BE49-F238E27FC236}">
                <a16:creationId xmlns:a16="http://schemas.microsoft.com/office/drawing/2014/main" id="{559471AA-E604-493F-A420-2DD4E7920EFB}"/>
              </a:ext>
            </a:extLst>
          </p:cNvPr>
          <p:cNvSpPr txBox="1">
            <a:spLocks/>
          </p:cNvSpPr>
          <p:nvPr/>
        </p:nvSpPr>
        <p:spPr>
          <a:xfrm>
            <a:off x="496817" y="2652432"/>
            <a:ext cx="8150366" cy="1613648"/>
          </a:xfrm>
          <a:prstGeom prst="rect">
            <a:avLst/>
          </a:prstGeom>
          <a:solidFill>
            <a:srgbClr val="C0504D"/>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defTabSz="457200">
              <a:defRPr sz="4000" b="1">
                <a:solidFill>
                  <a:schemeClr val="lt1"/>
                </a:solidFill>
                <a:latin typeface="Arial" panose="020B0604020202020204" pitchFamily="34" charset="0"/>
                <a:cs typeface="Arial" panose="020B0604020202020204" pitchFamily="34" charset="0"/>
              </a:defRPr>
            </a:lvl1pPr>
            <a:lvl2pPr defTabSz="457200">
              <a:defRPr>
                <a:solidFill>
                  <a:schemeClr val="lt1"/>
                </a:solidFill>
              </a:defRPr>
            </a:lvl2pPr>
            <a:lvl3pPr defTabSz="457200">
              <a:defRPr>
                <a:solidFill>
                  <a:schemeClr val="lt1"/>
                </a:solidFill>
              </a:defRPr>
            </a:lvl3pPr>
            <a:lvl4pPr defTabSz="457200">
              <a:defRPr>
                <a:solidFill>
                  <a:schemeClr val="lt1"/>
                </a:solidFill>
              </a:defRPr>
            </a:lvl4pPr>
            <a:lvl5pPr defTabSz="457200">
              <a:defRPr>
                <a:solidFill>
                  <a:schemeClr val="lt1"/>
                </a:solidFill>
              </a:defRPr>
            </a:lvl5pPr>
            <a:lvl6pPr defTabSz="457200">
              <a:defRPr>
                <a:solidFill>
                  <a:schemeClr val="lt1"/>
                </a:solidFill>
              </a:defRPr>
            </a:lvl6pPr>
            <a:lvl7pPr defTabSz="457200">
              <a:defRPr>
                <a:solidFill>
                  <a:schemeClr val="lt1"/>
                </a:solidFill>
              </a:defRPr>
            </a:lvl7pPr>
            <a:lvl8pPr defTabSz="457200">
              <a:defRPr>
                <a:solidFill>
                  <a:schemeClr val="lt1"/>
                </a:solidFill>
              </a:defRPr>
            </a:lvl8pPr>
            <a:lvl9pPr defTabSz="457200">
              <a:defRPr>
                <a:solidFill>
                  <a:schemeClr val="lt1"/>
                </a:solidFill>
              </a:defRPr>
            </a:lvl9pPr>
          </a:lstStyle>
          <a:p>
            <a:r>
              <a:rPr lang="en-US" altLang="zh-CN" sz="3000" dirty="0"/>
              <a:t>Q:</a:t>
            </a:r>
            <a:r>
              <a:rPr lang="zh-CN" altLang="en-US" sz="3000" dirty="0"/>
              <a:t> </a:t>
            </a:r>
            <a:r>
              <a:rPr lang="en-US" sz="3000" i="1" dirty="0"/>
              <a:t>Can we localize backscatters without operational range limitations or start-up deployment cost?</a:t>
            </a:r>
          </a:p>
        </p:txBody>
      </p:sp>
      <p:sp>
        <p:nvSpPr>
          <p:cNvPr id="6" name="Rectangle 47">
            <a:extLst>
              <a:ext uri="{FF2B5EF4-FFF2-40B4-BE49-F238E27FC236}">
                <a16:creationId xmlns:a16="http://schemas.microsoft.com/office/drawing/2014/main" id="{CD288163-AC35-1445-8E45-C32409A5C28D}"/>
              </a:ext>
            </a:extLst>
          </p:cNvPr>
          <p:cNvSpPr/>
          <p:nvPr/>
        </p:nvSpPr>
        <p:spPr>
          <a:xfrm>
            <a:off x="-10594" y="5455403"/>
            <a:ext cx="9165188" cy="588843"/>
          </a:xfrm>
          <a:prstGeom prst="rect">
            <a:avLst/>
          </a:prstGeom>
          <a:solidFill>
            <a:srgbClr val="00206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altLang="zh-CN" dirty="0">
                <a:latin typeface="Arial" panose="020B0604020202020204" pitchFamily="34" charset="0"/>
                <a:ea typeface="LiHei Pro Medium" charset="-120"/>
                <a:cs typeface="Arial" panose="020B0604020202020204" pitchFamily="34" charset="0"/>
              </a:rPr>
              <a:t>Localizing Backscatters by a Single Robot With Zero Start-up Cost</a:t>
            </a:r>
          </a:p>
          <a:p>
            <a:r>
              <a:rPr lang="en-US" sz="1350" b="1" dirty="0" err="1">
                <a:latin typeface="Arial" panose="020B0604020202020204" pitchFamily="34" charset="0"/>
                <a:ea typeface="LiHei Pro Medium" charset="-120"/>
                <a:cs typeface="Arial" panose="020B0604020202020204" pitchFamily="34" charset="0"/>
              </a:rPr>
              <a:t>Shengkai</a:t>
            </a:r>
            <a:r>
              <a:rPr lang="en-US" sz="1350" b="1" dirty="0">
                <a:latin typeface="Arial" panose="020B0604020202020204" pitchFamily="34" charset="0"/>
                <a:ea typeface="LiHei Pro Medium" charset="-120"/>
                <a:cs typeface="Arial" panose="020B0604020202020204" pitchFamily="34" charset="0"/>
              </a:rPr>
              <a:t> Zhang</a:t>
            </a:r>
            <a:r>
              <a:rPr lang="en-US" sz="1350" dirty="0">
                <a:latin typeface="Arial" panose="020B0604020202020204" pitchFamily="34" charset="0"/>
                <a:ea typeface="LiHei Pro Medium" charset="-120"/>
                <a:cs typeface="Arial" panose="020B0604020202020204" pitchFamily="34" charset="0"/>
              </a:rPr>
              <a:t>, Wei Wang, </a:t>
            </a:r>
            <a:r>
              <a:rPr lang="en-US" sz="1350" dirty="0" err="1">
                <a:latin typeface="Arial" panose="020B0604020202020204" pitchFamily="34" charset="0"/>
                <a:ea typeface="LiHei Pro Medium" charset="-120"/>
                <a:cs typeface="Arial" panose="020B0604020202020204" pitchFamily="34" charset="0"/>
              </a:rPr>
              <a:t>Sheyang</a:t>
            </a:r>
            <a:r>
              <a:rPr lang="en-US" sz="1350" dirty="0">
                <a:latin typeface="Arial" panose="020B0604020202020204" pitchFamily="34" charset="0"/>
                <a:ea typeface="LiHei Pro Medium" charset="-120"/>
                <a:cs typeface="Arial" panose="020B0604020202020204" pitchFamily="34" charset="0"/>
              </a:rPr>
              <a:t> Tang, Shi </a:t>
            </a:r>
            <a:r>
              <a:rPr lang="en-US" sz="1350" dirty="0" err="1">
                <a:latin typeface="Arial" panose="020B0604020202020204" pitchFamily="34" charset="0"/>
                <a:ea typeface="LiHei Pro Medium" charset="-120"/>
                <a:cs typeface="Arial" panose="020B0604020202020204" pitchFamily="34" charset="0"/>
              </a:rPr>
              <a:t>Jin</a:t>
            </a:r>
            <a:r>
              <a:rPr lang="en-US" sz="1350" dirty="0">
                <a:latin typeface="Arial" panose="020B0604020202020204" pitchFamily="34" charset="0"/>
                <a:ea typeface="LiHei Pro Medium" charset="-120"/>
                <a:cs typeface="Arial" panose="020B0604020202020204" pitchFamily="34" charset="0"/>
              </a:rPr>
              <a:t>, and Tao Jiang.</a:t>
            </a:r>
            <a:r>
              <a:rPr lang="en-US" sz="1350" baseline="30000" dirty="0">
                <a:latin typeface="Arial" panose="020B0604020202020204" pitchFamily="34" charset="0"/>
                <a:ea typeface="LiHei Pro Medium" charset="-120"/>
                <a:cs typeface="Arial" panose="020B0604020202020204" pitchFamily="34" charset="0"/>
              </a:rPr>
              <a:t> </a:t>
            </a:r>
            <a:r>
              <a:rPr lang="en-US" sz="1350" dirty="0">
                <a:latin typeface="Arial" panose="020B0604020202020204" pitchFamily="34" charset="0"/>
                <a:ea typeface="LiHei Pro Medium" charset="-120"/>
                <a:cs typeface="Arial" panose="020B0604020202020204" pitchFamily="34" charset="0"/>
              </a:rPr>
              <a:t>Huazhong University of Sci. &amp; Tech.</a:t>
            </a:r>
            <a:r>
              <a:rPr lang="en-US" sz="1350" baseline="30000" dirty="0">
                <a:latin typeface="Arial" panose="020B0604020202020204" pitchFamily="34" charset="0"/>
                <a:ea typeface="LiHei Pro Medium" charset="-120"/>
                <a:cs typeface="Arial" panose="020B0604020202020204" pitchFamily="34" charset="0"/>
              </a:rPr>
              <a:t> </a:t>
            </a:r>
            <a:endParaRPr lang="en-US" sz="1350" dirty="0">
              <a:latin typeface="Arial" panose="020B0604020202020204" pitchFamily="34" charset="0"/>
              <a:ea typeface="LiHei Pro Medium" charset="-120"/>
              <a:cs typeface="Arial" panose="020B0604020202020204" pitchFamily="34" charset="0"/>
            </a:endParaRPr>
          </a:p>
        </p:txBody>
      </p:sp>
      <p:sp>
        <p:nvSpPr>
          <p:cNvPr id="8" name="Slide Number Placeholder 2">
            <a:extLst>
              <a:ext uri="{FF2B5EF4-FFF2-40B4-BE49-F238E27FC236}">
                <a16:creationId xmlns:a16="http://schemas.microsoft.com/office/drawing/2014/main" id="{78CF984A-0B01-DA47-AC74-90763DB346F0}"/>
              </a:ext>
            </a:extLst>
          </p:cNvPr>
          <p:cNvSpPr txBox="1">
            <a:spLocks/>
          </p:cNvSpPr>
          <p:nvPr/>
        </p:nvSpPr>
        <p:spPr>
          <a:xfrm>
            <a:off x="7940134" y="5749825"/>
            <a:ext cx="1203863" cy="207650"/>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solidFill>
                  <a:schemeClr val="bg1"/>
                </a:solidFill>
              </a:rPr>
              <a:t>6</a:t>
            </a:r>
          </a:p>
        </p:txBody>
      </p:sp>
    </p:spTree>
    <p:custDataLst>
      <p:tags r:id="rId1"/>
    </p:custDataLst>
    <p:extLst>
      <p:ext uri="{BB962C8B-B14F-4D97-AF65-F5344CB8AC3E}">
        <p14:creationId xmlns:p14="http://schemas.microsoft.com/office/powerpoint/2010/main" val="1795043070"/>
      </p:ext>
    </p:extLst>
  </p:cSld>
  <p:clrMapOvr>
    <a:masterClrMapping/>
  </p:clrMapOvr>
  <mc:AlternateContent xmlns:mc="http://schemas.openxmlformats.org/markup-compatibility/2006" xmlns:p14="http://schemas.microsoft.com/office/powerpoint/2010/main">
    <mc:Choice Requires="p14">
      <p:transition spd="slow" p14:dur="2000" advTm="13217"/>
    </mc:Choice>
    <mc:Fallback xmlns="">
      <p:transition spd="slow" advTm="1321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0" y="5895975"/>
            <a:ext cx="9144000" cy="104775"/>
          </a:xfrm>
          <a:prstGeom prst="rect">
            <a:avLst/>
          </a:prstGeom>
        </p:spPr>
      </p:pic>
      <p:sp>
        <p:nvSpPr>
          <p:cNvPr id="3" name="Slide Number Placeholder 2"/>
          <p:cNvSpPr>
            <a:spLocks noGrp="1"/>
          </p:cNvSpPr>
          <p:nvPr>
            <p:ph type="sldNum" sz="quarter" idx="12"/>
          </p:nvPr>
        </p:nvSpPr>
        <p:spPr/>
        <p:txBody>
          <a:bodyPr/>
          <a:lstStyle/>
          <a:p>
            <a:fld id="{7E68A6A8-02F6-4A45-B5F3-DA7EE8BCB107}" type="slidenum">
              <a:rPr lang="en-US" smtClean="0"/>
              <a:t>7</a:t>
            </a:fld>
            <a:endParaRPr lang="en-US"/>
          </a:p>
        </p:txBody>
      </p:sp>
      <p:sp>
        <p:nvSpPr>
          <p:cNvPr id="24" name="TextBox 23"/>
          <p:cNvSpPr txBox="1"/>
          <p:nvPr/>
        </p:nvSpPr>
        <p:spPr>
          <a:xfrm>
            <a:off x="13833" y="1845811"/>
            <a:ext cx="9007705" cy="3670236"/>
          </a:xfrm>
          <a:prstGeom prst="rect">
            <a:avLst/>
          </a:prstGeom>
          <a:noFill/>
        </p:spPr>
        <p:txBody>
          <a:bodyPr wrap="square" rtlCol="0">
            <a:spAutoFit/>
          </a:bodyPr>
          <a:lstStyle/>
          <a:p>
            <a:pPr marL="428625" indent="-428625">
              <a:buFont typeface="Arial" charset="0"/>
              <a:buChar char="•"/>
            </a:pPr>
            <a:r>
              <a:rPr lang="en-US" sz="2550" b="1" dirty="0">
                <a:latin typeface="Arial" charset="0"/>
                <a:ea typeface="Arial" charset="0"/>
                <a:cs typeface="Arial" charset="0"/>
              </a:rPr>
              <a:t>Free of dedicated sources</a:t>
            </a:r>
          </a:p>
          <a:p>
            <a:pPr marL="1114425" lvl="2" indent="-428625">
              <a:buFont typeface="Arial" charset="0"/>
              <a:buChar char="•"/>
            </a:pPr>
            <a:r>
              <a:rPr lang="en-US" sz="2100" dirty="0">
                <a:latin typeface="Arial" charset="0"/>
                <a:ea typeface="Arial" charset="0"/>
                <a:cs typeface="Arial" charset="0"/>
              </a:rPr>
              <a:t>Leveraging ubiquitous commodity </a:t>
            </a:r>
            <a:r>
              <a:rPr lang="en-US" sz="2100" dirty="0" err="1">
                <a:latin typeface="Arial" charset="0"/>
                <a:ea typeface="Arial" charset="0"/>
                <a:cs typeface="Arial" charset="0"/>
              </a:rPr>
              <a:t>WiFi</a:t>
            </a:r>
            <a:endParaRPr lang="en-US" sz="2100" dirty="0">
              <a:latin typeface="Arial" charset="0"/>
              <a:ea typeface="Arial" charset="0"/>
              <a:cs typeface="Arial" charset="0"/>
            </a:endParaRPr>
          </a:p>
          <a:p>
            <a:pPr marL="1114425" lvl="2" indent="-428625">
              <a:buFont typeface="Arial" charset="0"/>
              <a:buChar char="•"/>
            </a:pPr>
            <a:endParaRPr lang="en-US" sz="2700" dirty="0">
              <a:latin typeface="Arial" charset="0"/>
              <a:ea typeface="Arial" charset="0"/>
              <a:cs typeface="Arial" charset="0"/>
            </a:endParaRPr>
          </a:p>
          <a:p>
            <a:pPr marL="428625" indent="-428625">
              <a:buFont typeface="Arial" charset="0"/>
              <a:buChar char="•"/>
            </a:pPr>
            <a:r>
              <a:rPr lang="en-US" sz="2550" b="1" dirty="0">
                <a:latin typeface="Arial" charset="0"/>
                <a:ea typeface="Arial" charset="0"/>
                <a:cs typeface="Arial" charset="0"/>
              </a:rPr>
              <a:t>Free of operational range limitations</a:t>
            </a:r>
          </a:p>
          <a:p>
            <a:pPr marL="1114425" lvl="2" indent="-428625">
              <a:buFont typeface="Arial" charset="0"/>
              <a:buChar char="•"/>
            </a:pPr>
            <a:r>
              <a:rPr lang="en-US" sz="2100" dirty="0">
                <a:latin typeface="Arial" charset="0"/>
                <a:ea typeface="Arial" charset="0"/>
                <a:cs typeface="Arial" charset="0"/>
              </a:rPr>
              <a:t>Leveraging the mobility of a robot to approach the backscatters of interest</a:t>
            </a:r>
          </a:p>
          <a:p>
            <a:pPr marL="1114425" lvl="2" indent="-428625">
              <a:buFont typeface="Arial" charset="0"/>
              <a:buChar char="•"/>
            </a:pPr>
            <a:endParaRPr lang="en-US" sz="2400" dirty="0">
              <a:latin typeface="Arial" charset="0"/>
              <a:ea typeface="Arial" charset="0"/>
              <a:cs typeface="Arial" charset="0"/>
            </a:endParaRPr>
          </a:p>
          <a:p>
            <a:pPr marL="428625" indent="-428625">
              <a:buFont typeface="Arial" charset="0"/>
              <a:buChar char="•"/>
            </a:pPr>
            <a:r>
              <a:rPr lang="en-US" sz="2550" b="1" dirty="0">
                <a:latin typeface="Arial" charset="0"/>
                <a:ea typeface="Arial" charset="0"/>
                <a:cs typeface="Arial" charset="0"/>
              </a:rPr>
              <a:t>Free of landmark calibration</a:t>
            </a:r>
          </a:p>
          <a:p>
            <a:pPr marL="1114425" lvl="2" indent="-428625">
              <a:buFont typeface="Arial" charset="0"/>
              <a:buChar char="•"/>
            </a:pPr>
            <a:r>
              <a:rPr lang="en-US" sz="2100" dirty="0">
                <a:latin typeface="Arial" charset="0"/>
                <a:ea typeface="Arial" charset="0"/>
                <a:cs typeface="Arial" charset="0"/>
              </a:rPr>
              <a:t>Employing a SLAM framework to fuse </a:t>
            </a:r>
            <a:r>
              <a:rPr lang="en-US" sz="2100" dirty="0" err="1">
                <a:latin typeface="Arial" charset="0"/>
                <a:ea typeface="Arial" charset="0"/>
                <a:cs typeface="Arial" charset="0"/>
              </a:rPr>
              <a:t>WiFi</a:t>
            </a:r>
            <a:r>
              <a:rPr lang="en-US" sz="2100" dirty="0">
                <a:latin typeface="Arial" charset="0"/>
                <a:ea typeface="Arial" charset="0"/>
                <a:cs typeface="Arial" charset="0"/>
              </a:rPr>
              <a:t> and IMU so that it works without knowing the positions of any devices</a:t>
            </a:r>
          </a:p>
        </p:txBody>
      </p:sp>
      <p:sp>
        <p:nvSpPr>
          <p:cNvPr id="26" name="Rectangle 47">
            <a:extLst>
              <a:ext uri="{FF2B5EF4-FFF2-40B4-BE49-F238E27FC236}">
                <a16:creationId xmlns:a16="http://schemas.microsoft.com/office/drawing/2014/main" id="{6C35C729-83A2-4727-8EBD-7EA59FE02A27}"/>
              </a:ext>
            </a:extLst>
          </p:cNvPr>
          <p:cNvSpPr/>
          <p:nvPr/>
        </p:nvSpPr>
        <p:spPr>
          <a:xfrm>
            <a:off x="-21191" y="857249"/>
            <a:ext cx="9165188" cy="865685"/>
          </a:xfrm>
          <a:prstGeom prst="rect">
            <a:avLst/>
          </a:prstGeom>
          <a:solidFill>
            <a:srgbClr val="C0504D"/>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000" b="1" dirty="0">
                <a:latin typeface="Arial" panose="020B0604020202020204" pitchFamily="34" charset="0"/>
                <a:cs typeface="Arial" panose="020B0604020202020204" pitchFamily="34" charset="0"/>
              </a:rPr>
              <a:t>Rover: A Backscatter Localization System with Zero Start-up Cost  </a:t>
            </a:r>
          </a:p>
        </p:txBody>
      </p:sp>
      <p:sp>
        <p:nvSpPr>
          <p:cNvPr id="6" name="Rectangle 47">
            <a:extLst>
              <a:ext uri="{FF2B5EF4-FFF2-40B4-BE49-F238E27FC236}">
                <a16:creationId xmlns:a16="http://schemas.microsoft.com/office/drawing/2014/main" id="{48D67D59-310F-6346-8523-786B5FFEB0C0}"/>
              </a:ext>
            </a:extLst>
          </p:cNvPr>
          <p:cNvSpPr/>
          <p:nvPr/>
        </p:nvSpPr>
        <p:spPr>
          <a:xfrm>
            <a:off x="-10594" y="5455403"/>
            <a:ext cx="9165188" cy="588843"/>
          </a:xfrm>
          <a:prstGeom prst="rect">
            <a:avLst/>
          </a:prstGeom>
          <a:solidFill>
            <a:srgbClr val="00206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altLang="zh-CN" dirty="0">
                <a:latin typeface="Arial" panose="020B0604020202020204" pitchFamily="34" charset="0"/>
                <a:ea typeface="LiHei Pro Medium" charset="-120"/>
                <a:cs typeface="Arial" panose="020B0604020202020204" pitchFamily="34" charset="0"/>
              </a:rPr>
              <a:t>Localizing Backscatters by a Single Robot With Zero Start-up Cost</a:t>
            </a:r>
          </a:p>
          <a:p>
            <a:r>
              <a:rPr lang="en-US" sz="1350" b="1" dirty="0" err="1">
                <a:latin typeface="Arial" panose="020B0604020202020204" pitchFamily="34" charset="0"/>
                <a:ea typeface="LiHei Pro Medium" charset="-120"/>
                <a:cs typeface="Arial" panose="020B0604020202020204" pitchFamily="34" charset="0"/>
              </a:rPr>
              <a:t>Shengkai</a:t>
            </a:r>
            <a:r>
              <a:rPr lang="en-US" sz="1350" b="1" dirty="0">
                <a:latin typeface="Arial" panose="020B0604020202020204" pitchFamily="34" charset="0"/>
                <a:ea typeface="LiHei Pro Medium" charset="-120"/>
                <a:cs typeface="Arial" panose="020B0604020202020204" pitchFamily="34" charset="0"/>
              </a:rPr>
              <a:t> Zhang</a:t>
            </a:r>
            <a:r>
              <a:rPr lang="en-US" sz="1350" dirty="0">
                <a:latin typeface="Arial" panose="020B0604020202020204" pitchFamily="34" charset="0"/>
                <a:ea typeface="LiHei Pro Medium" charset="-120"/>
                <a:cs typeface="Arial" panose="020B0604020202020204" pitchFamily="34" charset="0"/>
              </a:rPr>
              <a:t>, Wei Wang, </a:t>
            </a:r>
            <a:r>
              <a:rPr lang="en-US" sz="1350" dirty="0" err="1">
                <a:latin typeface="Arial" panose="020B0604020202020204" pitchFamily="34" charset="0"/>
                <a:ea typeface="LiHei Pro Medium" charset="-120"/>
                <a:cs typeface="Arial" panose="020B0604020202020204" pitchFamily="34" charset="0"/>
              </a:rPr>
              <a:t>Sheyang</a:t>
            </a:r>
            <a:r>
              <a:rPr lang="en-US" sz="1350" dirty="0">
                <a:latin typeface="Arial" panose="020B0604020202020204" pitchFamily="34" charset="0"/>
                <a:ea typeface="LiHei Pro Medium" charset="-120"/>
                <a:cs typeface="Arial" panose="020B0604020202020204" pitchFamily="34" charset="0"/>
              </a:rPr>
              <a:t> Tang, Shi </a:t>
            </a:r>
            <a:r>
              <a:rPr lang="en-US" sz="1350" dirty="0" err="1">
                <a:latin typeface="Arial" panose="020B0604020202020204" pitchFamily="34" charset="0"/>
                <a:ea typeface="LiHei Pro Medium" charset="-120"/>
                <a:cs typeface="Arial" panose="020B0604020202020204" pitchFamily="34" charset="0"/>
              </a:rPr>
              <a:t>Jin</a:t>
            </a:r>
            <a:r>
              <a:rPr lang="en-US" sz="1350" dirty="0">
                <a:latin typeface="Arial" panose="020B0604020202020204" pitchFamily="34" charset="0"/>
                <a:ea typeface="LiHei Pro Medium" charset="-120"/>
                <a:cs typeface="Arial" panose="020B0604020202020204" pitchFamily="34" charset="0"/>
              </a:rPr>
              <a:t>, and Tao Jiang.</a:t>
            </a:r>
            <a:r>
              <a:rPr lang="en-US" sz="1350" baseline="30000" dirty="0">
                <a:latin typeface="Arial" panose="020B0604020202020204" pitchFamily="34" charset="0"/>
                <a:ea typeface="LiHei Pro Medium" charset="-120"/>
                <a:cs typeface="Arial" panose="020B0604020202020204" pitchFamily="34" charset="0"/>
              </a:rPr>
              <a:t> </a:t>
            </a:r>
            <a:r>
              <a:rPr lang="en-US" sz="1350" dirty="0">
                <a:latin typeface="Arial" panose="020B0604020202020204" pitchFamily="34" charset="0"/>
                <a:ea typeface="LiHei Pro Medium" charset="-120"/>
                <a:cs typeface="Arial" panose="020B0604020202020204" pitchFamily="34" charset="0"/>
              </a:rPr>
              <a:t>Huazhong University of Sci. &amp; Tech.</a:t>
            </a:r>
            <a:r>
              <a:rPr lang="en-US" sz="1350" baseline="30000" dirty="0">
                <a:latin typeface="Arial" panose="020B0604020202020204" pitchFamily="34" charset="0"/>
                <a:ea typeface="LiHei Pro Medium" charset="-120"/>
                <a:cs typeface="Arial" panose="020B0604020202020204" pitchFamily="34" charset="0"/>
              </a:rPr>
              <a:t> </a:t>
            </a:r>
            <a:endParaRPr lang="en-US" sz="1350" dirty="0">
              <a:latin typeface="Arial" panose="020B0604020202020204" pitchFamily="34" charset="0"/>
              <a:ea typeface="LiHei Pro Medium" charset="-120"/>
              <a:cs typeface="Arial" panose="020B0604020202020204" pitchFamily="34" charset="0"/>
            </a:endParaRPr>
          </a:p>
        </p:txBody>
      </p:sp>
      <p:sp>
        <p:nvSpPr>
          <p:cNvPr id="8" name="Slide Number Placeholder 2">
            <a:extLst>
              <a:ext uri="{FF2B5EF4-FFF2-40B4-BE49-F238E27FC236}">
                <a16:creationId xmlns:a16="http://schemas.microsoft.com/office/drawing/2014/main" id="{CAFDF863-0F5B-994E-9591-1C1BE4D80214}"/>
              </a:ext>
            </a:extLst>
          </p:cNvPr>
          <p:cNvSpPr txBox="1">
            <a:spLocks/>
          </p:cNvSpPr>
          <p:nvPr/>
        </p:nvSpPr>
        <p:spPr>
          <a:xfrm>
            <a:off x="7940134" y="5749825"/>
            <a:ext cx="1203863" cy="207650"/>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solidFill>
                  <a:schemeClr val="bg1"/>
                </a:solidFill>
              </a:rPr>
              <a:t>7</a:t>
            </a:r>
          </a:p>
        </p:txBody>
      </p:sp>
    </p:spTree>
    <p:custDataLst>
      <p:tags r:id="rId1"/>
    </p:custDataLst>
    <p:extLst>
      <p:ext uri="{BB962C8B-B14F-4D97-AF65-F5344CB8AC3E}">
        <p14:creationId xmlns:p14="http://schemas.microsoft.com/office/powerpoint/2010/main" val="1100267265"/>
      </p:ext>
    </p:extLst>
  </p:cSld>
  <p:clrMapOvr>
    <a:masterClrMapping/>
  </p:clrMapOvr>
  <mc:AlternateContent xmlns:mc="http://schemas.openxmlformats.org/markup-compatibility/2006" xmlns:p14="http://schemas.microsoft.com/office/powerpoint/2010/main">
    <mc:Choice Requires="p14">
      <p:transition spd="slow" p14:dur="2000" advTm="32690"/>
    </mc:Choice>
    <mc:Fallback xmlns="">
      <p:transition spd="slow" advTm="3269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0" y="5895975"/>
            <a:ext cx="9144000" cy="104775"/>
          </a:xfrm>
          <a:prstGeom prst="rect">
            <a:avLst/>
          </a:prstGeom>
        </p:spPr>
      </p:pic>
      <p:sp>
        <p:nvSpPr>
          <p:cNvPr id="3" name="Slide Number Placeholder 2"/>
          <p:cNvSpPr>
            <a:spLocks noGrp="1"/>
          </p:cNvSpPr>
          <p:nvPr>
            <p:ph type="sldNum" sz="quarter" idx="12"/>
          </p:nvPr>
        </p:nvSpPr>
        <p:spPr/>
        <p:txBody>
          <a:bodyPr/>
          <a:lstStyle/>
          <a:p>
            <a:fld id="{7E68A6A8-02F6-4A45-B5F3-DA7EE8BCB107}" type="slidenum">
              <a:rPr lang="en-US" smtClean="0"/>
              <a:t>8</a:t>
            </a:fld>
            <a:endParaRPr lang="en-US"/>
          </a:p>
        </p:txBody>
      </p:sp>
      <p:sp>
        <p:nvSpPr>
          <p:cNvPr id="26" name="Rectangle 47">
            <a:extLst>
              <a:ext uri="{FF2B5EF4-FFF2-40B4-BE49-F238E27FC236}">
                <a16:creationId xmlns:a16="http://schemas.microsoft.com/office/drawing/2014/main" id="{6C35C729-83A2-4727-8EBD-7EA59FE02A27}"/>
              </a:ext>
            </a:extLst>
          </p:cNvPr>
          <p:cNvSpPr/>
          <p:nvPr/>
        </p:nvSpPr>
        <p:spPr>
          <a:xfrm>
            <a:off x="-21191" y="857249"/>
            <a:ext cx="9165188" cy="775575"/>
          </a:xfrm>
          <a:prstGeom prst="rect">
            <a:avLst/>
          </a:prstGeom>
          <a:solidFill>
            <a:srgbClr val="C0504D"/>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000" b="1" dirty="0">
                <a:latin typeface="Arial" panose="020B0604020202020204" pitchFamily="34" charset="0"/>
                <a:cs typeface="Arial" panose="020B0604020202020204" pitchFamily="34" charset="0"/>
              </a:rPr>
              <a:t>Rover: Working Scenario</a:t>
            </a:r>
          </a:p>
        </p:txBody>
      </p:sp>
      <p:sp>
        <p:nvSpPr>
          <p:cNvPr id="9" name="Rectangle 8"/>
          <p:cNvSpPr/>
          <p:nvPr/>
        </p:nvSpPr>
        <p:spPr>
          <a:xfrm>
            <a:off x="1919287" y="2712067"/>
            <a:ext cx="1729169" cy="4357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1919287" y="3328009"/>
            <a:ext cx="1962341" cy="2912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47">
            <a:extLst>
              <a:ext uri="{FF2B5EF4-FFF2-40B4-BE49-F238E27FC236}">
                <a16:creationId xmlns:a16="http://schemas.microsoft.com/office/drawing/2014/main" id="{A0163A5B-1F82-5C4D-A001-98EC3F337040}"/>
              </a:ext>
            </a:extLst>
          </p:cNvPr>
          <p:cNvSpPr/>
          <p:nvPr/>
        </p:nvSpPr>
        <p:spPr>
          <a:xfrm>
            <a:off x="-10594" y="5455403"/>
            <a:ext cx="9165188" cy="588843"/>
          </a:xfrm>
          <a:prstGeom prst="rect">
            <a:avLst/>
          </a:prstGeom>
          <a:solidFill>
            <a:srgbClr val="00206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altLang="zh-CN" dirty="0">
                <a:latin typeface="Arial" panose="020B0604020202020204" pitchFamily="34" charset="0"/>
                <a:ea typeface="LiHei Pro Medium" charset="-120"/>
                <a:cs typeface="Arial" panose="020B0604020202020204" pitchFamily="34" charset="0"/>
              </a:rPr>
              <a:t>Localizing Backscatters by a Single Robot With Zero Start-up Cost</a:t>
            </a:r>
          </a:p>
          <a:p>
            <a:r>
              <a:rPr lang="en-US" sz="1350" b="1" dirty="0" err="1">
                <a:latin typeface="Arial" panose="020B0604020202020204" pitchFamily="34" charset="0"/>
                <a:ea typeface="LiHei Pro Medium" charset="-120"/>
                <a:cs typeface="Arial" panose="020B0604020202020204" pitchFamily="34" charset="0"/>
              </a:rPr>
              <a:t>Shengkai</a:t>
            </a:r>
            <a:r>
              <a:rPr lang="en-US" sz="1350" b="1" dirty="0">
                <a:latin typeface="Arial" panose="020B0604020202020204" pitchFamily="34" charset="0"/>
                <a:ea typeface="LiHei Pro Medium" charset="-120"/>
                <a:cs typeface="Arial" panose="020B0604020202020204" pitchFamily="34" charset="0"/>
              </a:rPr>
              <a:t> Zhang</a:t>
            </a:r>
            <a:r>
              <a:rPr lang="en-US" sz="1350" dirty="0">
                <a:latin typeface="Arial" panose="020B0604020202020204" pitchFamily="34" charset="0"/>
                <a:ea typeface="LiHei Pro Medium" charset="-120"/>
                <a:cs typeface="Arial" panose="020B0604020202020204" pitchFamily="34" charset="0"/>
              </a:rPr>
              <a:t>, Wei Wang, </a:t>
            </a:r>
            <a:r>
              <a:rPr lang="en-US" sz="1350" dirty="0" err="1">
                <a:latin typeface="Arial" panose="020B0604020202020204" pitchFamily="34" charset="0"/>
                <a:ea typeface="LiHei Pro Medium" charset="-120"/>
                <a:cs typeface="Arial" panose="020B0604020202020204" pitchFamily="34" charset="0"/>
              </a:rPr>
              <a:t>Sheyang</a:t>
            </a:r>
            <a:r>
              <a:rPr lang="en-US" sz="1350" dirty="0">
                <a:latin typeface="Arial" panose="020B0604020202020204" pitchFamily="34" charset="0"/>
                <a:ea typeface="LiHei Pro Medium" charset="-120"/>
                <a:cs typeface="Arial" panose="020B0604020202020204" pitchFamily="34" charset="0"/>
              </a:rPr>
              <a:t> Tang, Shi </a:t>
            </a:r>
            <a:r>
              <a:rPr lang="en-US" sz="1350" dirty="0" err="1">
                <a:latin typeface="Arial" panose="020B0604020202020204" pitchFamily="34" charset="0"/>
                <a:ea typeface="LiHei Pro Medium" charset="-120"/>
                <a:cs typeface="Arial" panose="020B0604020202020204" pitchFamily="34" charset="0"/>
              </a:rPr>
              <a:t>Jin</a:t>
            </a:r>
            <a:r>
              <a:rPr lang="en-US" sz="1350" dirty="0">
                <a:latin typeface="Arial" panose="020B0604020202020204" pitchFamily="34" charset="0"/>
                <a:ea typeface="LiHei Pro Medium" charset="-120"/>
                <a:cs typeface="Arial" panose="020B0604020202020204" pitchFamily="34" charset="0"/>
              </a:rPr>
              <a:t>, and Tao Jiang.</a:t>
            </a:r>
            <a:r>
              <a:rPr lang="en-US" sz="1350" baseline="30000" dirty="0">
                <a:latin typeface="Arial" panose="020B0604020202020204" pitchFamily="34" charset="0"/>
                <a:ea typeface="LiHei Pro Medium" charset="-120"/>
                <a:cs typeface="Arial" panose="020B0604020202020204" pitchFamily="34" charset="0"/>
              </a:rPr>
              <a:t> </a:t>
            </a:r>
            <a:r>
              <a:rPr lang="en-US" sz="1350" dirty="0">
                <a:latin typeface="Arial" panose="020B0604020202020204" pitchFamily="34" charset="0"/>
                <a:ea typeface="LiHei Pro Medium" charset="-120"/>
                <a:cs typeface="Arial" panose="020B0604020202020204" pitchFamily="34" charset="0"/>
              </a:rPr>
              <a:t>Huazhong University of Sci. &amp; Tech.</a:t>
            </a:r>
            <a:r>
              <a:rPr lang="en-US" sz="1350" baseline="30000" dirty="0">
                <a:latin typeface="Arial" panose="020B0604020202020204" pitchFamily="34" charset="0"/>
                <a:ea typeface="LiHei Pro Medium" charset="-120"/>
                <a:cs typeface="Arial" panose="020B0604020202020204" pitchFamily="34" charset="0"/>
              </a:rPr>
              <a:t> </a:t>
            </a:r>
            <a:endParaRPr lang="en-US" sz="1350" dirty="0">
              <a:latin typeface="Arial" panose="020B0604020202020204" pitchFamily="34" charset="0"/>
              <a:ea typeface="LiHei Pro Medium" charset="-120"/>
              <a:cs typeface="Arial" panose="020B0604020202020204" pitchFamily="34" charset="0"/>
            </a:endParaRPr>
          </a:p>
        </p:txBody>
      </p:sp>
      <p:pic>
        <p:nvPicPr>
          <p:cNvPr id="12" name="Picture 11">
            <a:extLst>
              <a:ext uri="{FF2B5EF4-FFF2-40B4-BE49-F238E27FC236}">
                <a16:creationId xmlns:a16="http://schemas.microsoft.com/office/drawing/2014/main" id="{AB215DB6-30D1-C442-A8D2-9948E1CCDE90}"/>
              </a:ext>
            </a:extLst>
          </p:cNvPr>
          <p:cNvPicPr>
            <a:picLocks noChangeAspect="1"/>
          </p:cNvPicPr>
          <p:nvPr/>
        </p:nvPicPr>
        <p:blipFill>
          <a:blip r:embed="rId5"/>
          <a:stretch>
            <a:fillRect/>
          </a:stretch>
        </p:blipFill>
        <p:spPr>
          <a:xfrm>
            <a:off x="933449" y="1771610"/>
            <a:ext cx="7277100" cy="3581400"/>
          </a:xfrm>
          <a:prstGeom prst="rect">
            <a:avLst/>
          </a:prstGeom>
        </p:spPr>
      </p:pic>
      <p:sp>
        <p:nvSpPr>
          <p:cNvPr id="17" name="Slide Number Placeholder 2">
            <a:extLst>
              <a:ext uri="{FF2B5EF4-FFF2-40B4-BE49-F238E27FC236}">
                <a16:creationId xmlns:a16="http://schemas.microsoft.com/office/drawing/2014/main" id="{291AA7B8-AF8D-2142-B274-53BC52C6EB33}"/>
              </a:ext>
            </a:extLst>
          </p:cNvPr>
          <p:cNvSpPr txBox="1">
            <a:spLocks/>
          </p:cNvSpPr>
          <p:nvPr/>
        </p:nvSpPr>
        <p:spPr>
          <a:xfrm>
            <a:off x="7940134" y="5749825"/>
            <a:ext cx="1203863" cy="207650"/>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solidFill>
                  <a:schemeClr val="bg1"/>
                </a:solidFill>
              </a:rPr>
              <a:t>8</a:t>
            </a:r>
          </a:p>
        </p:txBody>
      </p:sp>
    </p:spTree>
    <p:custDataLst>
      <p:tags r:id="rId1"/>
    </p:custDataLst>
    <p:extLst>
      <p:ext uri="{BB962C8B-B14F-4D97-AF65-F5344CB8AC3E}">
        <p14:creationId xmlns:p14="http://schemas.microsoft.com/office/powerpoint/2010/main" val="670928887"/>
      </p:ext>
    </p:extLst>
  </p:cSld>
  <p:clrMapOvr>
    <a:masterClrMapping/>
  </p:clrMapOvr>
  <mc:AlternateContent xmlns:mc="http://schemas.openxmlformats.org/markup-compatibility/2006" xmlns:p14="http://schemas.microsoft.com/office/powerpoint/2010/main">
    <mc:Choice Requires="p14">
      <p:transition spd="slow" p14:dur="2000" advTm="71758"/>
    </mc:Choice>
    <mc:Fallback xmlns="">
      <p:transition spd="slow" advTm="7175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0" y="5895975"/>
            <a:ext cx="9144000" cy="104775"/>
          </a:xfrm>
          <a:prstGeom prst="rect">
            <a:avLst/>
          </a:prstGeom>
        </p:spPr>
      </p:pic>
      <p:sp>
        <p:nvSpPr>
          <p:cNvPr id="3" name="Slide Number Placeholder 2"/>
          <p:cNvSpPr>
            <a:spLocks noGrp="1"/>
          </p:cNvSpPr>
          <p:nvPr>
            <p:ph type="sldNum" sz="quarter" idx="12"/>
          </p:nvPr>
        </p:nvSpPr>
        <p:spPr/>
        <p:txBody>
          <a:bodyPr/>
          <a:lstStyle/>
          <a:p>
            <a:fld id="{7E68A6A8-02F6-4A45-B5F3-DA7EE8BCB107}" type="slidenum">
              <a:rPr lang="en-US" smtClean="0"/>
              <a:t>9</a:t>
            </a:fld>
            <a:endParaRPr lang="en-US"/>
          </a:p>
        </p:txBody>
      </p:sp>
      <p:sp>
        <p:nvSpPr>
          <p:cNvPr id="26" name="Rectangle 47">
            <a:extLst>
              <a:ext uri="{FF2B5EF4-FFF2-40B4-BE49-F238E27FC236}">
                <a16:creationId xmlns:a16="http://schemas.microsoft.com/office/drawing/2014/main" id="{6C35C729-83A2-4727-8EBD-7EA59FE02A27}"/>
              </a:ext>
            </a:extLst>
          </p:cNvPr>
          <p:cNvSpPr/>
          <p:nvPr/>
        </p:nvSpPr>
        <p:spPr>
          <a:xfrm>
            <a:off x="-21191" y="857249"/>
            <a:ext cx="9165188" cy="775575"/>
          </a:xfrm>
          <a:prstGeom prst="rect">
            <a:avLst/>
          </a:prstGeom>
          <a:solidFill>
            <a:srgbClr val="C0504D"/>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000" b="1" dirty="0">
                <a:latin typeface="Arial" panose="020B0604020202020204" pitchFamily="34" charset="0"/>
                <a:cs typeface="Arial" panose="020B0604020202020204" pitchFamily="34" charset="0"/>
              </a:rPr>
              <a:t>Rover: System</a:t>
            </a:r>
            <a:r>
              <a:rPr lang="zh-CN" altLang="en-US" sz="3000" b="1" dirty="0">
                <a:latin typeface="Arial" panose="020B0604020202020204" pitchFamily="34" charset="0"/>
                <a:cs typeface="Arial" panose="020B0604020202020204" pitchFamily="34" charset="0"/>
              </a:rPr>
              <a:t> </a:t>
            </a:r>
            <a:r>
              <a:rPr lang="en-US" altLang="zh-CN" sz="3000" b="1" dirty="0">
                <a:latin typeface="Arial" panose="020B0604020202020204" pitchFamily="34" charset="0"/>
                <a:cs typeface="Arial" panose="020B0604020202020204" pitchFamily="34" charset="0"/>
              </a:rPr>
              <a:t>Overview</a:t>
            </a:r>
            <a:endParaRPr lang="en-US" sz="3000" b="1" dirty="0">
              <a:latin typeface="Arial" panose="020B0604020202020204" pitchFamily="34" charset="0"/>
              <a:cs typeface="Arial" panose="020B0604020202020204" pitchFamily="34" charset="0"/>
            </a:endParaRPr>
          </a:p>
        </p:txBody>
      </p:sp>
      <p:sp>
        <p:nvSpPr>
          <p:cNvPr id="9" name="Rectangle 8"/>
          <p:cNvSpPr/>
          <p:nvPr/>
        </p:nvSpPr>
        <p:spPr>
          <a:xfrm>
            <a:off x="1919287" y="2712067"/>
            <a:ext cx="1729169" cy="4357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p:cNvSpPr/>
          <p:nvPr/>
        </p:nvSpPr>
        <p:spPr>
          <a:xfrm>
            <a:off x="1919287" y="3328009"/>
            <a:ext cx="1962341" cy="2912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47">
            <a:extLst>
              <a:ext uri="{FF2B5EF4-FFF2-40B4-BE49-F238E27FC236}">
                <a16:creationId xmlns:a16="http://schemas.microsoft.com/office/drawing/2014/main" id="{A0163A5B-1F82-5C4D-A001-98EC3F337040}"/>
              </a:ext>
            </a:extLst>
          </p:cNvPr>
          <p:cNvSpPr/>
          <p:nvPr/>
        </p:nvSpPr>
        <p:spPr>
          <a:xfrm>
            <a:off x="-10594" y="5455403"/>
            <a:ext cx="9165188" cy="588843"/>
          </a:xfrm>
          <a:prstGeom prst="rect">
            <a:avLst/>
          </a:prstGeom>
          <a:solidFill>
            <a:srgbClr val="00206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altLang="zh-CN" dirty="0">
                <a:latin typeface="Arial" panose="020B0604020202020204" pitchFamily="34" charset="0"/>
                <a:ea typeface="LiHei Pro Medium" charset="-120"/>
                <a:cs typeface="Arial" panose="020B0604020202020204" pitchFamily="34" charset="0"/>
              </a:rPr>
              <a:t>Localizing Backscatters by a Single Robot With Zero Start-up Cost</a:t>
            </a:r>
          </a:p>
          <a:p>
            <a:r>
              <a:rPr lang="en-US" sz="1350" b="1" dirty="0" err="1">
                <a:latin typeface="Arial" panose="020B0604020202020204" pitchFamily="34" charset="0"/>
                <a:ea typeface="LiHei Pro Medium" charset="-120"/>
                <a:cs typeface="Arial" panose="020B0604020202020204" pitchFamily="34" charset="0"/>
              </a:rPr>
              <a:t>Shengkai</a:t>
            </a:r>
            <a:r>
              <a:rPr lang="en-US" sz="1350" b="1" dirty="0">
                <a:latin typeface="Arial" panose="020B0604020202020204" pitchFamily="34" charset="0"/>
                <a:ea typeface="LiHei Pro Medium" charset="-120"/>
                <a:cs typeface="Arial" panose="020B0604020202020204" pitchFamily="34" charset="0"/>
              </a:rPr>
              <a:t> Zhang</a:t>
            </a:r>
            <a:r>
              <a:rPr lang="en-US" sz="1350" dirty="0">
                <a:latin typeface="Arial" panose="020B0604020202020204" pitchFamily="34" charset="0"/>
                <a:ea typeface="LiHei Pro Medium" charset="-120"/>
                <a:cs typeface="Arial" panose="020B0604020202020204" pitchFamily="34" charset="0"/>
              </a:rPr>
              <a:t>, Wei Wang, </a:t>
            </a:r>
            <a:r>
              <a:rPr lang="en-US" sz="1350" dirty="0" err="1">
                <a:latin typeface="Arial" panose="020B0604020202020204" pitchFamily="34" charset="0"/>
                <a:ea typeface="LiHei Pro Medium" charset="-120"/>
                <a:cs typeface="Arial" panose="020B0604020202020204" pitchFamily="34" charset="0"/>
              </a:rPr>
              <a:t>Sheyang</a:t>
            </a:r>
            <a:r>
              <a:rPr lang="en-US" sz="1350" dirty="0">
                <a:latin typeface="Arial" panose="020B0604020202020204" pitchFamily="34" charset="0"/>
                <a:ea typeface="LiHei Pro Medium" charset="-120"/>
                <a:cs typeface="Arial" panose="020B0604020202020204" pitchFamily="34" charset="0"/>
              </a:rPr>
              <a:t> Tang, Shi </a:t>
            </a:r>
            <a:r>
              <a:rPr lang="en-US" sz="1350" dirty="0" err="1">
                <a:latin typeface="Arial" panose="020B0604020202020204" pitchFamily="34" charset="0"/>
                <a:ea typeface="LiHei Pro Medium" charset="-120"/>
                <a:cs typeface="Arial" panose="020B0604020202020204" pitchFamily="34" charset="0"/>
              </a:rPr>
              <a:t>Jin</a:t>
            </a:r>
            <a:r>
              <a:rPr lang="en-US" sz="1350" dirty="0">
                <a:latin typeface="Arial" panose="020B0604020202020204" pitchFamily="34" charset="0"/>
                <a:ea typeface="LiHei Pro Medium" charset="-120"/>
                <a:cs typeface="Arial" panose="020B0604020202020204" pitchFamily="34" charset="0"/>
              </a:rPr>
              <a:t>, and Tao Jiang.</a:t>
            </a:r>
            <a:r>
              <a:rPr lang="en-US" sz="1350" baseline="30000" dirty="0">
                <a:latin typeface="Arial" panose="020B0604020202020204" pitchFamily="34" charset="0"/>
                <a:ea typeface="LiHei Pro Medium" charset="-120"/>
                <a:cs typeface="Arial" panose="020B0604020202020204" pitchFamily="34" charset="0"/>
              </a:rPr>
              <a:t> </a:t>
            </a:r>
            <a:r>
              <a:rPr lang="en-US" sz="1350" dirty="0">
                <a:latin typeface="Arial" panose="020B0604020202020204" pitchFamily="34" charset="0"/>
                <a:ea typeface="LiHei Pro Medium" charset="-120"/>
                <a:cs typeface="Arial" panose="020B0604020202020204" pitchFamily="34" charset="0"/>
              </a:rPr>
              <a:t>Huazhong University of Sci. &amp; Tech.</a:t>
            </a:r>
            <a:r>
              <a:rPr lang="en-US" sz="1350" baseline="30000" dirty="0">
                <a:latin typeface="Arial" panose="020B0604020202020204" pitchFamily="34" charset="0"/>
                <a:ea typeface="LiHei Pro Medium" charset="-120"/>
                <a:cs typeface="Arial" panose="020B0604020202020204" pitchFamily="34" charset="0"/>
              </a:rPr>
              <a:t> </a:t>
            </a:r>
            <a:endParaRPr lang="en-US" sz="1350" dirty="0">
              <a:latin typeface="Arial" panose="020B0604020202020204" pitchFamily="34" charset="0"/>
              <a:ea typeface="LiHei Pro Medium" charset="-120"/>
              <a:cs typeface="Arial" panose="020B0604020202020204" pitchFamily="34" charset="0"/>
            </a:endParaRPr>
          </a:p>
        </p:txBody>
      </p:sp>
      <p:sp>
        <p:nvSpPr>
          <p:cNvPr id="11" name="圆角矩形 4">
            <a:extLst>
              <a:ext uri="{FF2B5EF4-FFF2-40B4-BE49-F238E27FC236}">
                <a16:creationId xmlns:a16="http://schemas.microsoft.com/office/drawing/2014/main" id="{C0CC398C-C8C3-304B-8FBA-0FEFCEEF2E35}"/>
              </a:ext>
            </a:extLst>
          </p:cNvPr>
          <p:cNvSpPr/>
          <p:nvPr/>
        </p:nvSpPr>
        <p:spPr>
          <a:xfrm>
            <a:off x="4007987" y="1952705"/>
            <a:ext cx="888167" cy="361706"/>
          </a:xfrm>
          <a:prstGeom prst="roundRect">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tx1"/>
                </a:solidFill>
              </a:rPr>
              <a:t>CSI</a:t>
            </a:r>
            <a:endParaRPr lang="zh-CN" altLang="en-US" sz="2400" dirty="0">
              <a:solidFill>
                <a:schemeClr val="tx1"/>
              </a:solidFill>
            </a:endParaRPr>
          </a:p>
        </p:txBody>
      </p:sp>
      <p:sp>
        <p:nvSpPr>
          <p:cNvPr id="13" name="矩形 7">
            <a:extLst>
              <a:ext uri="{FF2B5EF4-FFF2-40B4-BE49-F238E27FC236}">
                <a16:creationId xmlns:a16="http://schemas.microsoft.com/office/drawing/2014/main" id="{F3E67DA5-8E1D-1749-AAC6-FA551C1D7C46}"/>
              </a:ext>
            </a:extLst>
          </p:cNvPr>
          <p:cNvSpPr/>
          <p:nvPr/>
        </p:nvSpPr>
        <p:spPr>
          <a:xfrm>
            <a:off x="3430910" y="3121639"/>
            <a:ext cx="2042320" cy="614722"/>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dirty="0">
                <a:solidFill>
                  <a:schemeClr val="tx1"/>
                </a:solidFill>
              </a:rPr>
              <a:t>Odometry Prediction</a:t>
            </a:r>
            <a:endParaRPr lang="zh-CN" altLang="en-US" sz="2100" b="1" dirty="0">
              <a:solidFill>
                <a:schemeClr val="tx1"/>
              </a:solidFill>
            </a:endParaRPr>
          </a:p>
        </p:txBody>
      </p:sp>
      <p:sp>
        <p:nvSpPr>
          <p:cNvPr id="15" name="矩形 10">
            <a:extLst>
              <a:ext uri="{FF2B5EF4-FFF2-40B4-BE49-F238E27FC236}">
                <a16:creationId xmlns:a16="http://schemas.microsoft.com/office/drawing/2014/main" id="{BB8CE6E3-2ED0-D442-9901-7D6EAAE5C786}"/>
              </a:ext>
            </a:extLst>
          </p:cNvPr>
          <p:cNvSpPr/>
          <p:nvPr/>
        </p:nvSpPr>
        <p:spPr>
          <a:xfrm>
            <a:off x="4488481" y="4110079"/>
            <a:ext cx="2042320" cy="403126"/>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dirty="0" err="1">
                <a:solidFill>
                  <a:schemeClr val="tx1"/>
                </a:solidFill>
              </a:rPr>
              <a:t>AoA</a:t>
            </a:r>
            <a:r>
              <a:rPr lang="en-US" altLang="zh-CN" sz="2100" b="1" dirty="0">
                <a:solidFill>
                  <a:schemeClr val="tx1"/>
                </a:solidFill>
              </a:rPr>
              <a:t>-IMU SLAM</a:t>
            </a:r>
            <a:endParaRPr lang="zh-CN" altLang="en-US" sz="2100" b="1" dirty="0">
              <a:solidFill>
                <a:schemeClr val="tx1"/>
              </a:solidFill>
            </a:endParaRPr>
          </a:p>
        </p:txBody>
      </p:sp>
      <p:sp>
        <p:nvSpPr>
          <p:cNvPr id="16" name="平行四边形 12">
            <a:extLst>
              <a:ext uri="{FF2B5EF4-FFF2-40B4-BE49-F238E27FC236}">
                <a16:creationId xmlns:a16="http://schemas.microsoft.com/office/drawing/2014/main" id="{D94150DA-9A99-124D-93E1-DC35DE585CB8}"/>
              </a:ext>
            </a:extLst>
          </p:cNvPr>
          <p:cNvSpPr/>
          <p:nvPr/>
        </p:nvSpPr>
        <p:spPr>
          <a:xfrm>
            <a:off x="3693985" y="4894335"/>
            <a:ext cx="3528113" cy="417726"/>
          </a:xfrm>
          <a:prstGeom prst="parallelogram">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dirty="0">
                <a:solidFill>
                  <a:schemeClr val="tx1"/>
                </a:solidFill>
              </a:rPr>
              <a:t>Backscatter Localization</a:t>
            </a:r>
            <a:endParaRPr lang="zh-CN" altLang="en-US" sz="2100" dirty="0">
              <a:solidFill>
                <a:schemeClr val="tx1"/>
              </a:solidFill>
            </a:endParaRPr>
          </a:p>
        </p:txBody>
      </p:sp>
      <p:sp>
        <p:nvSpPr>
          <p:cNvPr id="22" name="文本框 16">
            <a:extLst>
              <a:ext uri="{FF2B5EF4-FFF2-40B4-BE49-F238E27FC236}">
                <a16:creationId xmlns:a16="http://schemas.microsoft.com/office/drawing/2014/main" id="{F61207AE-7226-1B44-91B1-A0A8C68828D5}"/>
              </a:ext>
            </a:extLst>
          </p:cNvPr>
          <p:cNvSpPr txBox="1"/>
          <p:nvPr/>
        </p:nvSpPr>
        <p:spPr>
          <a:xfrm>
            <a:off x="1097506" y="1739497"/>
            <a:ext cx="737566" cy="738664"/>
          </a:xfrm>
          <a:prstGeom prst="rect">
            <a:avLst/>
          </a:prstGeom>
          <a:noFill/>
        </p:spPr>
        <p:txBody>
          <a:bodyPr wrap="square" rtlCol="0">
            <a:spAutoFit/>
          </a:bodyPr>
          <a:lstStyle/>
          <a:p>
            <a:r>
              <a:rPr lang="en-US" altLang="zh-CN" sz="2100" dirty="0"/>
              <a:t>Tag 1</a:t>
            </a:r>
            <a:endParaRPr lang="zh-CN" altLang="en-US" sz="2100" dirty="0"/>
          </a:p>
        </p:txBody>
      </p:sp>
      <p:sp>
        <p:nvSpPr>
          <p:cNvPr id="23" name="文本框 19">
            <a:extLst>
              <a:ext uri="{FF2B5EF4-FFF2-40B4-BE49-F238E27FC236}">
                <a16:creationId xmlns:a16="http://schemas.microsoft.com/office/drawing/2014/main" id="{4BF5AA87-38D9-F34D-BA81-75C87ADA0E8E}"/>
              </a:ext>
            </a:extLst>
          </p:cNvPr>
          <p:cNvSpPr txBox="1"/>
          <p:nvPr/>
        </p:nvSpPr>
        <p:spPr>
          <a:xfrm>
            <a:off x="1096486" y="4042182"/>
            <a:ext cx="791558" cy="415498"/>
          </a:xfrm>
          <a:prstGeom prst="rect">
            <a:avLst/>
          </a:prstGeom>
          <a:noFill/>
        </p:spPr>
        <p:txBody>
          <a:bodyPr wrap="square" rtlCol="0">
            <a:spAutoFit/>
          </a:bodyPr>
          <a:lstStyle/>
          <a:p>
            <a:r>
              <a:rPr lang="en-US" altLang="zh-CN" sz="2100" dirty="0"/>
              <a:t>Tag 2</a:t>
            </a:r>
            <a:endParaRPr lang="zh-CN" altLang="en-US" sz="2100" dirty="0"/>
          </a:p>
        </p:txBody>
      </p:sp>
      <p:sp>
        <p:nvSpPr>
          <p:cNvPr id="24" name="文本框 20">
            <a:extLst>
              <a:ext uri="{FF2B5EF4-FFF2-40B4-BE49-F238E27FC236}">
                <a16:creationId xmlns:a16="http://schemas.microsoft.com/office/drawing/2014/main" id="{9FF86B05-99A1-8B4C-A713-537E62712B94}"/>
              </a:ext>
            </a:extLst>
          </p:cNvPr>
          <p:cNvSpPr txBox="1"/>
          <p:nvPr/>
        </p:nvSpPr>
        <p:spPr>
          <a:xfrm>
            <a:off x="2837447" y="1667549"/>
            <a:ext cx="856538" cy="415498"/>
          </a:xfrm>
          <a:prstGeom prst="rect">
            <a:avLst/>
          </a:prstGeom>
          <a:noFill/>
        </p:spPr>
        <p:txBody>
          <a:bodyPr wrap="square" rtlCol="0">
            <a:spAutoFit/>
          </a:bodyPr>
          <a:lstStyle/>
          <a:p>
            <a:r>
              <a:rPr lang="en-US" altLang="zh-CN" sz="2100" dirty="0"/>
              <a:t>Robot</a:t>
            </a:r>
            <a:endParaRPr lang="zh-CN" altLang="en-US" sz="2100" dirty="0"/>
          </a:p>
        </p:txBody>
      </p:sp>
      <p:cxnSp>
        <p:nvCxnSpPr>
          <p:cNvPr id="25" name="直接连接符 21">
            <a:extLst>
              <a:ext uri="{FF2B5EF4-FFF2-40B4-BE49-F238E27FC236}">
                <a16:creationId xmlns:a16="http://schemas.microsoft.com/office/drawing/2014/main" id="{4FCB9405-C41C-414F-AB66-7DCEAFF4FFB9}"/>
              </a:ext>
            </a:extLst>
          </p:cNvPr>
          <p:cNvCxnSpPr>
            <a:cxnSpLocks/>
          </p:cNvCxnSpPr>
          <p:nvPr/>
        </p:nvCxnSpPr>
        <p:spPr>
          <a:xfrm>
            <a:off x="1693585" y="2199115"/>
            <a:ext cx="1069853" cy="323000"/>
          </a:xfrm>
          <a:prstGeom prst="line">
            <a:avLst/>
          </a:prstGeom>
          <a:ln w="508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B271DCE0-F6E3-7F4C-A6D9-DC6C6D8075AE}"/>
              </a:ext>
            </a:extLst>
          </p:cNvPr>
          <p:cNvCxnSpPr/>
          <p:nvPr/>
        </p:nvCxnSpPr>
        <p:spPr>
          <a:xfrm flipV="1">
            <a:off x="1691238" y="2815356"/>
            <a:ext cx="1223210" cy="977392"/>
          </a:xfrm>
          <a:prstGeom prst="line">
            <a:avLst/>
          </a:prstGeom>
          <a:ln w="508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下箭头 35">
            <a:extLst>
              <a:ext uri="{FF2B5EF4-FFF2-40B4-BE49-F238E27FC236}">
                <a16:creationId xmlns:a16="http://schemas.microsoft.com/office/drawing/2014/main" id="{42F88479-3C01-8846-BE75-E383B969C57C}"/>
              </a:ext>
            </a:extLst>
          </p:cNvPr>
          <p:cNvSpPr/>
          <p:nvPr/>
        </p:nvSpPr>
        <p:spPr>
          <a:xfrm>
            <a:off x="4356509" y="2791567"/>
            <a:ext cx="194280" cy="3159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0" name="下箭头 39">
            <a:extLst>
              <a:ext uri="{FF2B5EF4-FFF2-40B4-BE49-F238E27FC236}">
                <a16:creationId xmlns:a16="http://schemas.microsoft.com/office/drawing/2014/main" id="{AD6E5A80-B0D2-3946-9C74-AD0841A06A2F}"/>
              </a:ext>
            </a:extLst>
          </p:cNvPr>
          <p:cNvSpPr/>
          <p:nvPr/>
        </p:nvSpPr>
        <p:spPr>
          <a:xfrm rot="19177795">
            <a:off x="4627343" y="3760208"/>
            <a:ext cx="216556" cy="3159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1" name="下箭头 40">
            <a:extLst>
              <a:ext uri="{FF2B5EF4-FFF2-40B4-BE49-F238E27FC236}">
                <a16:creationId xmlns:a16="http://schemas.microsoft.com/office/drawing/2014/main" id="{B3AA09F2-34DB-9F4C-A4ED-321CF941CDE4}"/>
              </a:ext>
            </a:extLst>
          </p:cNvPr>
          <p:cNvSpPr/>
          <p:nvPr/>
        </p:nvSpPr>
        <p:spPr>
          <a:xfrm>
            <a:off x="5412500" y="4549418"/>
            <a:ext cx="194280" cy="3159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2" name="Picture 1">
            <a:extLst>
              <a:ext uri="{FF2B5EF4-FFF2-40B4-BE49-F238E27FC236}">
                <a16:creationId xmlns:a16="http://schemas.microsoft.com/office/drawing/2014/main" id="{8A9E5587-9511-5440-B412-13F3138386AB}"/>
              </a:ext>
            </a:extLst>
          </p:cNvPr>
          <p:cNvPicPr>
            <a:picLocks noChangeAspect="1"/>
          </p:cNvPicPr>
          <p:nvPr/>
        </p:nvPicPr>
        <p:blipFill>
          <a:blip r:embed="rId7"/>
          <a:stretch>
            <a:fillRect/>
          </a:stretch>
        </p:blipFill>
        <p:spPr>
          <a:xfrm>
            <a:off x="1199589" y="2067010"/>
            <a:ext cx="533400" cy="704850"/>
          </a:xfrm>
          <a:prstGeom prst="rect">
            <a:avLst/>
          </a:prstGeom>
        </p:spPr>
      </p:pic>
      <p:pic>
        <p:nvPicPr>
          <p:cNvPr id="32" name="Picture 31">
            <a:extLst>
              <a:ext uri="{FF2B5EF4-FFF2-40B4-BE49-F238E27FC236}">
                <a16:creationId xmlns:a16="http://schemas.microsoft.com/office/drawing/2014/main" id="{B337402D-ABC4-3F41-97A9-F8D86B6829EA}"/>
              </a:ext>
            </a:extLst>
          </p:cNvPr>
          <p:cNvPicPr>
            <a:picLocks noChangeAspect="1"/>
          </p:cNvPicPr>
          <p:nvPr/>
        </p:nvPicPr>
        <p:blipFill>
          <a:blip r:embed="rId7"/>
          <a:stretch>
            <a:fillRect/>
          </a:stretch>
        </p:blipFill>
        <p:spPr>
          <a:xfrm>
            <a:off x="1185803" y="3447733"/>
            <a:ext cx="533400" cy="704850"/>
          </a:xfrm>
          <a:prstGeom prst="rect">
            <a:avLst/>
          </a:prstGeom>
        </p:spPr>
      </p:pic>
      <p:pic>
        <p:nvPicPr>
          <p:cNvPr id="33" name="图片 15">
            <a:extLst>
              <a:ext uri="{FF2B5EF4-FFF2-40B4-BE49-F238E27FC236}">
                <a16:creationId xmlns:a16="http://schemas.microsoft.com/office/drawing/2014/main" id="{EEAAB1DE-AA80-3E46-B57E-9ABED6BD2CE6}"/>
              </a:ext>
            </a:extLst>
          </p:cNvPr>
          <p:cNvPicPr>
            <a:picLocks noChangeAspect="1"/>
          </p:cNvPicPr>
          <p:nvPr/>
        </p:nvPicPr>
        <p:blipFill>
          <a:blip r:embed="rId8"/>
          <a:stretch>
            <a:fillRect/>
          </a:stretch>
        </p:blipFill>
        <p:spPr>
          <a:xfrm rot="19281782">
            <a:off x="1491129" y="3311063"/>
            <a:ext cx="361772" cy="361950"/>
          </a:xfrm>
          <a:prstGeom prst="rect">
            <a:avLst/>
          </a:prstGeom>
        </p:spPr>
      </p:pic>
      <p:pic>
        <p:nvPicPr>
          <p:cNvPr id="20" name="图片 15">
            <a:extLst>
              <a:ext uri="{FF2B5EF4-FFF2-40B4-BE49-F238E27FC236}">
                <a16:creationId xmlns:a16="http://schemas.microsoft.com/office/drawing/2014/main" id="{8D72EFD9-55B8-D443-A0A7-2BCB63D2BFD9}"/>
              </a:ext>
            </a:extLst>
          </p:cNvPr>
          <p:cNvPicPr>
            <a:picLocks noChangeAspect="1"/>
          </p:cNvPicPr>
          <p:nvPr/>
        </p:nvPicPr>
        <p:blipFill>
          <a:blip r:embed="rId8"/>
          <a:stretch>
            <a:fillRect/>
          </a:stretch>
        </p:blipFill>
        <p:spPr>
          <a:xfrm rot="1888960">
            <a:off x="1601632" y="2273197"/>
            <a:ext cx="361772" cy="361950"/>
          </a:xfrm>
          <a:prstGeom prst="rect">
            <a:avLst/>
          </a:prstGeom>
        </p:spPr>
      </p:pic>
      <p:grpSp>
        <p:nvGrpSpPr>
          <p:cNvPr id="8" name="Group 7">
            <a:extLst>
              <a:ext uri="{FF2B5EF4-FFF2-40B4-BE49-F238E27FC236}">
                <a16:creationId xmlns:a16="http://schemas.microsoft.com/office/drawing/2014/main" id="{D02A3424-45B2-3241-81B0-1BCFCD923E1A}"/>
              </a:ext>
            </a:extLst>
          </p:cNvPr>
          <p:cNvGrpSpPr/>
          <p:nvPr/>
        </p:nvGrpSpPr>
        <p:grpSpPr>
          <a:xfrm>
            <a:off x="2791918" y="1966469"/>
            <a:ext cx="839103" cy="989959"/>
            <a:chOff x="8411927" y="2655698"/>
            <a:chExt cx="744029" cy="877792"/>
          </a:xfrm>
        </p:grpSpPr>
        <p:pic>
          <p:nvPicPr>
            <p:cNvPr id="6" name="Picture 5">
              <a:extLst>
                <a:ext uri="{FF2B5EF4-FFF2-40B4-BE49-F238E27FC236}">
                  <a16:creationId xmlns:a16="http://schemas.microsoft.com/office/drawing/2014/main" id="{F78B7769-8648-3F47-A323-4887259F8496}"/>
                </a:ext>
              </a:extLst>
            </p:cNvPr>
            <p:cNvPicPr>
              <a:picLocks noChangeAspect="1"/>
            </p:cNvPicPr>
            <p:nvPr/>
          </p:nvPicPr>
          <p:blipFill>
            <a:blip r:embed="rId9"/>
            <a:stretch>
              <a:fillRect/>
            </a:stretch>
          </p:blipFill>
          <p:spPr>
            <a:xfrm>
              <a:off x="8488069" y="2655698"/>
              <a:ext cx="584200" cy="584200"/>
            </a:xfrm>
            <a:prstGeom prst="rect">
              <a:avLst/>
            </a:prstGeom>
          </p:spPr>
        </p:pic>
        <p:pic>
          <p:nvPicPr>
            <p:cNvPr id="5" name="Picture 4">
              <a:extLst>
                <a:ext uri="{FF2B5EF4-FFF2-40B4-BE49-F238E27FC236}">
                  <a16:creationId xmlns:a16="http://schemas.microsoft.com/office/drawing/2014/main" id="{7CFFFAD8-468D-2242-A8C0-98DF84CBF4E0}"/>
                </a:ext>
              </a:extLst>
            </p:cNvPr>
            <p:cNvPicPr>
              <a:picLocks noChangeAspect="1"/>
            </p:cNvPicPr>
            <p:nvPr/>
          </p:nvPicPr>
          <p:blipFill>
            <a:blip r:embed="rId10"/>
            <a:stretch>
              <a:fillRect/>
            </a:stretch>
          </p:blipFill>
          <p:spPr>
            <a:xfrm>
              <a:off x="8411927" y="2936536"/>
              <a:ext cx="744029" cy="596954"/>
            </a:xfrm>
            <a:prstGeom prst="rect">
              <a:avLst/>
            </a:prstGeom>
          </p:spPr>
        </p:pic>
      </p:grpSp>
      <p:sp>
        <p:nvSpPr>
          <p:cNvPr id="34" name="圆角矩形 4">
            <a:extLst>
              <a:ext uri="{FF2B5EF4-FFF2-40B4-BE49-F238E27FC236}">
                <a16:creationId xmlns:a16="http://schemas.microsoft.com/office/drawing/2014/main" id="{FB867AB1-56DE-DC40-BFDB-A6FF2B993540}"/>
              </a:ext>
            </a:extLst>
          </p:cNvPr>
          <p:cNvSpPr/>
          <p:nvPr/>
        </p:nvSpPr>
        <p:spPr>
          <a:xfrm>
            <a:off x="4007988" y="2441870"/>
            <a:ext cx="888167" cy="361706"/>
          </a:xfrm>
          <a:prstGeom prst="roundRect">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tx1"/>
                </a:solidFill>
              </a:rPr>
              <a:t>IMU</a:t>
            </a:r>
            <a:endParaRPr lang="zh-CN" altLang="en-US" sz="2400" dirty="0">
              <a:solidFill>
                <a:schemeClr val="tx1"/>
              </a:solidFill>
            </a:endParaRPr>
          </a:p>
        </p:txBody>
      </p:sp>
      <p:cxnSp>
        <p:nvCxnSpPr>
          <p:cNvPr id="48" name="直接连接符 29">
            <a:extLst>
              <a:ext uri="{FF2B5EF4-FFF2-40B4-BE49-F238E27FC236}">
                <a16:creationId xmlns:a16="http://schemas.microsoft.com/office/drawing/2014/main" id="{C5342574-E5ED-A540-AC33-7A504E9C0752}"/>
              </a:ext>
            </a:extLst>
          </p:cNvPr>
          <p:cNvCxnSpPr>
            <a:cxnSpLocks/>
            <a:stCxn id="5" idx="3"/>
            <a:endCxn id="34" idx="1"/>
          </p:cNvCxnSpPr>
          <p:nvPr/>
        </p:nvCxnSpPr>
        <p:spPr>
          <a:xfrm>
            <a:off x="3631021" y="2619810"/>
            <a:ext cx="376967" cy="2913"/>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接连接符 29">
            <a:extLst>
              <a:ext uri="{FF2B5EF4-FFF2-40B4-BE49-F238E27FC236}">
                <a16:creationId xmlns:a16="http://schemas.microsoft.com/office/drawing/2014/main" id="{39E5266B-31FA-5944-B894-2C09165FFAD5}"/>
              </a:ext>
            </a:extLst>
          </p:cNvPr>
          <p:cNvCxnSpPr>
            <a:cxnSpLocks/>
          </p:cNvCxnSpPr>
          <p:nvPr/>
        </p:nvCxnSpPr>
        <p:spPr>
          <a:xfrm>
            <a:off x="3647352" y="2137886"/>
            <a:ext cx="376967" cy="2913"/>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矩形 7">
            <a:extLst>
              <a:ext uri="{FF2B5EF4-FFF2-40B4-BE49-F238E27FC236}">
                <a16:creationId xmlns:a16="http://schemas.microsoft.com/office/drawing/2014/main" id="{834E15C5-2DBF-434E-B259-05AF731A9E88}"/>
              </a:ext>
            </a:extLst>
          </p:cNvPr>
          <p:cNvSpPr/>
          <p:nvPr/>
        </p:nvSpPr>
        <p:spPr>
          <a:xfrm>
            <a:off x="5683958" y="3131053"/>
            <a:ext cx="2042320" cy="614722"/>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dirty="0" err="1">
                <a:solidFill>
                  <a:schemeClr val="tx1"/>
                </a:solidFill>
              </a:rPr>
              <a:t>AoA</a:t>
            </a:r>
            <a:r>
              <a:rPr lang="en-US" altLang="zh-CN" sz="2100" b="1" dirty="0">
                <a:solidFill>
                  <a:schemeClr val="tx1"/>
                </a:solidFill>
              </a:rPr>
              <a:t> Estimation </a:t>
            </a:r>
            <a:endParaRPr lang="zh-CN" altLang="en-US" sz="2100" b="1" dirty="0">
              <a:solidFill>
                <a:schemeClr val="tx1"/>
              </a:solidFill>
            </a:endParaRPr>
          </a:p>
        </p:txBody>
      </p:sp>
      <p:sp>
        <p:nvSpPr>
          <p:cNvPr id="55" name="Bent Up Arrow 54">
            <a:extLst>
              <a:ext uri="{FF2B5EF4-FFF2-40B4-BE49-F238E27FC236}">
                <a16:creationId xmlns:a16="http://schemas.microsoft.com/office/drawing/2014/main" id="{830D4143-9B3D-C84F-BC28-E0CB57686AA5}"/>
              </a:ext>
            </a:extLst>
          </p:cNvPr>
          <p:cNvSpPr/>
          <p:nvPr/>
        </p:nvSpPr>
        <p:spPr>
          <a:xfrm flipV="1">
            <a:off x="4897037" y="2059823"/>
            <a:ext cx="1896792" cy="1071230"/>
          </a:xfrm>
          <a:prstGeom prst="bentUpArrow">
            <a:avLst>
              <a:gd name="adj1" fmla="val 9691"/>
              <a:gd name="adj2" fmla="val 11778"/>
              <a:gd name="adj3" fmla="val 180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下箭头 39">
            <a:extLst>
              <a:ext uri="{FF2B5EF4-FFF2-40B4-BE49-F238E27FC236}">
                <a16:creationId xmlns:a16="http://schemas.microsoft.com/office/drawing/2014/main" id="{3EE29D0B-4A6F-1247-90A9-4EA762EA1479}"/>
              </a:ext>
            </a:extLst>
          </p:cNvPr>
          <p:cNvSpPr/>
          <p:nvPr/>
        </p:nvSpPr>
        <p:spPr>
          <a:xfrm rot="2608214">
            <a:off x="6228883" y="3770989"/>
            <a:ext cx="216556" cy="3159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7" name="Rectangle 56">
            <a:extLst>
              <a:ext uri="{FF2B5EF4-FFF2-40B4-BE49-F238E27FC236}">
                <a16:creationId xmlns:a16="http://schemas.microsoft.com/office/drawing/2014/main" id="{ABC4519C-EC74-CF46-9ACB-FEB77A9224C5}"/>
              </a:ext>
            </a:extLst>
          </p:cNvPr>
          <p:cNvSpPr/>
          <p:nvPr/>
        </p:nvSpPr>
        <p:spPr>
          <a:xfrm>
            <a:off x="5655758" y="3107559"/>
            <a:ext cx="2081370" cy="63821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Rounded Rectangular Callout 58">
            <a:extLst>
              <a:ext uri="{FF2B5EF4-FFF2-40B4-BE49-F238E27FC236}">
                <a16:creationId xmlns:a16="http://schemas.microsoft.com/office/drawing/2014/main" id="{3D119C67-060A-8749-A34B-4E9B0FF894D7}"/>
              </a:ext>
            </a:extLst>
          </p:cNvPr>
          <p:cNvSpPr/>
          <p:nvPr/>
        </p:nvSpPr>
        <p:spPr>
          <a:xfrm>
            <a:off x="7058746" y="3927900"/>
            <a:ext cx="1469672" cy="448888"/>
          </a:xfrm>
          <a:prstGeom prst="wedgeRoundRectCallout">
            <a:avLst>
              <a:gd name="adj1" fmla="val -47377"/>
              <a:gd name="adj2" fmla="val -88529"/>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dirty="0">
                <a:solidFill>
                  <a:schemeClr val="bg1"/>
                </a:solidFill>
              </a:rPr>
              <a:t>Interference</a:t>
            </a:r>
          </a:p>
        </p:txBody>
      </p:sp>
      <p:sp>
        <p:nvSpPr>
          <p:cNvPr id="60" name="Slide Number Placeholder 2">
            <a:extLst>
              <a:ext uri="{FF2B5EF4-FFF2-40B4-BE49-F238E27FC236}">
                <a16:creationId xmlns:a16="http://schemas.microsoft.com/office/drawing/2014/main" id="{48D41EEB-4224-9E46-B618-FC2B345229D8}"/>
              </a:ext>
            </a:extLst>
          </p:cNvPr>
          <p:cNvSpPr txBox="1">
            <a:spLocks/>
          </p:cNvSpPr>
          <p:nvPr/>
        </p:nvSpPr>
        <p:spPr>
          <a:xfrm>
            <a:off x="7940134" y="5749825"/>
            <a:ext cx="1203863" cy="207650"/>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solidFill>
                  <a:schemeClr val="bg1"/>
                </a:solidFill>
              </a:rPr>
              <a:t>9</a:t>
            </a:r>
          </a:p>
        </p:txBody>
      </p:sp>
      <p:sp>
        <p:nvSpPr>
          <p:cNvPr id="36" name="Rectangle 35">
            <a:extLst>
              <a:ext uri="{FF2B5EF4-FFF2-40B4-BE49-F238E27FC236}">
                <a16:creationId xmlns:a16="http://schemas.microsoft.com/office/drawing/2014/main" id="{5AEB2C3D-E366-1A4B-8E60-547436DD14D2}"/>
              </a:ext>
            </a:extLst>
          </p:cNvPr>
          <p:cNvSpPr/>
          <p:nvPr/>
        </p:nvSpPr>
        <p:spPr>
          <a:xfrm>
            <a:off x="3419882" y="3112226"/>
            <a:ext cx="2081370" cy="63821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Rounded Rectangular Callout 36">
            <a:extLst>
              <a:ext uri="{FF2B5EF4-FFF2-40B4-BE49-F238E27FC236}">
                <a16:creationId xmlns:a16="http://schemas.microsoft.com/office/drawing/2014/main" id="{6A925301-3ECE-BE4C-B6AC-D62213FC181B}"/>
              </a:ext>
            </a:extLst>
          </p:cNvPr>
          <p:cNvSpPr/>
          <p:nvPr/>
        </p:nvSpPr>
        <p:spPr>
          <a:xfrm>
            <a:off x="2185128" y="4006188"/>
            <a:ext cx="1777300" cy="655201"/>
          </a:xfrm>
          <a:prstGeom prst="wedgeRoundRectCallout">
            <a:avLst>
              <a:gd name="adj1" fmla="val 37217"/>
              <a:gd name="adj2" fmla="val -86207"/>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dirty="0">
                <a:solidFill>
                  <a:schemeClr val="bg1"/>
                </a:solidFill>
              </a:rPr>
              <a:t>Error accumulation</a:t>
            </a:r>
          </a:p>
        </p:txBody>
      </p:sp>
    </p:spTree>
    <p:custDataLst>
      <p:tags r:id="rId1"/>
    </p:custDataLst>
    <p:extLst>
      <p:ext uri="{BB962C8B-B14F-4D97-AF65-F5344CB8AC3E}">
        <p14:creationId xmlns:p14="http://schemas.microsoft.com/office/powerpoint/2010/main" val="3072663880"/>
      </p:ext>
    </p:extLst>
  </p:cSld>
  <p:clrMapOvr>
    <a:masterClrMapping/>
  </p:clrMapOvr>
  <mc:AlternateContent xmlns:mc="http://schemas.openxmlformats.org/markup-compatibility/2006" xmlns:p14="http://schemas.microsoft.com/office/powerpoint/2010/main">
    <mc:Choice Requires="p14">
      <p:transition spd="slow" p14:dur="2000" advTm="71758"/>
    </mc:Choice>
    <mc:Fallback xmlns="">
      <p:transition spd="slow" advTm="717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3" presetClass="entr" presetSubtype="1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animEffect transition="in" filter="blinds(horizontal)">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7"/>
                                        </p:tgtEl>
                                        <p:attrNameLst>
                                          <p:attrName>style.visibility</p:attrName>
                                        </p:attrNameLst>
                                      </p:cBhvr>
                                      <p:to>
                                        <p:strVal val="visible"/>
                                      </p:to>
                                    </p:set>
                                  </p:childTnLst>
                                </p:cTn>
                              </p:par>
                              <p:par>
                                <p:cTn id="14" presetID="3" presetClass="entr" presetSubtype="10"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blinds(horizontal)">
                                      <p:cBhvr>
                                        <p:cTn id="1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9" grpId="0" animBg="1"/>
      <p:bldP spid="36" grpId="0" animBg="1"/>
      <p:bldP spid="3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1"/>
</p:tagLst>
</file>

<file path=ppt/tags/tag10.xml><?xml version="1.0" encoding="utf-8"?>
<p:tagLst xmlns:a="http://schemas.openxmlformats.org/drawingml/2006/main" xmlns:r="http://schemas.openxmlformats.org/officeDocument/2006/relationships" xmlns:p="http://schemas.openxmlformats.org/presentationml/2006/main">
  <p:tag name="TIMING" val="|22.5"/>
</p:tagLst>
</file>

<file path=ppt/tags/tag11.xml><?xml version="1.0" encoding="utf-8"?>
<p:tagLst xmlns:a="http://schemas.openxmlformats.org/drawingml/2006/main" xmlns:r="http://schemas.openxmlformats.org/officeDocument/2006/relationships" xmlns:p="http://schemas.openxmlformats.org/presentationml/2006/main">
  <p:tag name="TIMING" val="|22.5"/>
</p:tagLst>
</file>

<file path=ppt/tags/tag12.xml><?xml version="1.0" encoding="utf-8"?>
<p:tagLst xmlns:a="http://schemas.openxmlformats.org/drawingml/2006/main" xmlns:r="http://schemas.openxmlformats.org/officeDocument/2006/relationships" xmlns:p="http://schemas.openxmlformats.org/presentationml/2006/main">
  <p:tag name="TIMING" val="|27.7|21.9"/>
</p:tagLst>
</file>

<file path=ppt/tags/tag13.xml><?xml version="1.0" encoding="utf-8"?>
<p:tagLst xmlns:a="http://schemas.openxmlformats.org/drawingml/2006/main" xmlns:r="http://schemas.openxmlformats.org/officeDocument/2006/relationships" xmlns:p="http://schemas.openxmlformats.org/presentationml/2006/main">
  <p:tag name="TIMING" val="|22.5"/>
</p:tagLst>
</file>

<file path=ppt/tags/tag14.xml><?xml version="1.0" encoding="utf-8"?>
<p:tagLst xmlns:a="http://schemas.openxmlformats.org/drawingml/2006/main" xmlns:r="http://schemas.openxmlformats.org/officeDocument/2006/relationships" xmlns:p="http://schemas.openxmlformats.org/presentationml/2006/main">
  <p:tag name="TIMING" val="|22.5"/>
</p:tagLst>
</file>

<file path=ppt/tags/tag15.xml><?xml version="1.0" encoding="utf-8"?>
<p:tagLst xmlns:a="http://schemas.openxmlformats.org/drawingml/2006/main" xmlns:r="http://schemas.openxmlformats.org/officeDocument/2006/relationships" xmlns:p="http://schemas.openxmlformats.org/presentationml/2006/main">
  <p:tag name="TIMING" val="|22.5"/>
</p:tagLst>
</file>

<file path=ppt/tags/tag16.xml><?xml version="1.0" encoding="utf-8"?>
<p:tagLst xmlns:a="http://schemas.openxmlformats.org/drawingml/2006/main" xmlns:r="http://schemas.openxmlformats.org/officeDocument/2006/relationships" xmlns:p="http://schemas.openxmlformats.org/presentationml/2006/main">
  <p:tag name="TIMING" val="|22.5"/>
</p:tagLst>
</file>

<file path=ppt/tags/tag17.xml><?xml version="1.0" encoding="utf-8"?>
<p:tagLst xmlns:a="http://schemas.openxmlformats.org/drawingml/2006/main" xmlns:r="http://schemas.openxmlformats.org/officeDocument/2006/relationships" xmlns:p="http://schemas.openxmlformats.org/presentationml/2006/main">
  <p:tag name="TIMING" val="|22.5"/>
</p:tagLst>
</file>

<file path=ppt/tags/tag18.xml><?xml version="1.0" encoding="utf-8"?>
<p:tagLst xmlns:a="http://schemas.openxmlformats.org/drawingml/2006/main" xmlns:r="http://schemas.openxmlformats.org/officeDocument/2006/relationships" xmlns:p="http://schemas.openxmlformats.org/presentationml/2006/main">
  <p:tag name="TIMING" val="|22.5"/>
</p:tagLst>
</file>

<file path=ppt/tags/tag19.xml><?xml version="1.0" encoding="utf-8"?>
<p:tagLst xmlns:a="http://schemas.openxmlformats.org/drawingml/2006/main" xmlns:r="http://schemas.openxmlformats.org/officeDocument/2006/relationships" xmlns:p="http://schemas.openxmlformats.org/presentationml/2006/main">
  <p:tag name="TIMING" val="|22.5"/>
</p:tagLst>
</file>

<file path=ppt/tags/tag2.xml><?xml version="1.0" encoding="utf-8"?>
<p:tagLst xmlns:a="http://schemas.openxmlformats.org/drawingml/2006/main" xmlns:r="http://schemas.openxmlformats.org/officeDocument/2006/relationships" xmlns:p="http://schemas.openxmlformats.org/presentationml/2006/main">
  <p:tag name="TIMING" val="|13.7|14.5"/>
</p:tagLst>
</file>

<file path=ppt/tags/tag20.xml><?xml version="1.0" encoding="utf-8"?>
<p:tagLst xmlns:a="http://schemas.openxmlformats.org/drawingml/2006/main" xmlns:r="http://schemas.openxmlformats.org/officeDocument/2006/relationships" xmlns:p="http://schemas.openxmlformats.org/presentationml/2006/main">
  <p:tag name="TIMING" val="|22.5"/>
</p:tagLst>
</file>

<file path=ppt/tags/tag3.xml><?xml version="1.0" encoding="utf-8"?>
<p:tagLst xmlns:a="http://schemas.openxmlformats.org/drawingml/2006/main" xmlns:r="http://schemas.openxmlformats.org/officeDocument/2006/relationships" xmlns:p="http://schemas.openxmlformats.org/presentationml/2006/main">
  <p:tag name="TIMING" val="|22.5"/>
</p:tagLst>
</file>

<file path=ppt/tags/tag4.xml><?xml version="1.0" encoding="utf-8"?>
<p:tagLst xmlns:a="http://schemas.openxmlformats.org/drawingml/2006/main" xmlns:r="http://schemas.openxmlformats.org/officeDocument/2006/relationships" xmlns:p="http://schemas.openxmlformats.org/presentationml/2006/main">
  <p:tag name="TIMING" val="|22.5"/>
</p:tagLst>
</file>

<file path=ppt/tags/tag5.xml><?xml version="1.0" encoding="utf-8"?>
<p:tagLst xmlns:a="http://schemas.openxmlformats.org/drawingml/2006/main" xmlns:r="http://schemas.openxmlformats.org/officeDocument/2006/relationships" xmlns:p="http://schemas.openxmlformats.org/presentationml/2006/main">
  <p:tag name="TIMING" val="|22.5"/>
</p:tagLst>
</file>

<file path=ppt/tags/tag6.xml><?xml version="1.0" encoding="utf-8"?>
<p:tagLst xmlns:a="http://schemas.openxmlformats.org/drawingml/2006/main" xmlns:r="http://schemas.openxmlformats.org/officeDocument/2006/relationships" xmlns:p="http://schemas.openxmlformats.org/presentationml/2006/main">
  <p:tag name="TIMING" val="|22.5"/>
</p:tagLst>
</file>

<file path=ppt/tags/tag7.xml><?xml version="1.0" encoding="utf-8"?>
<p:tagLst xmlns:a="http://schemas.openxmlformats.org/drawingml/2006/main" xmlns:r="http://schemas.openxmlformats.org/officeDocument/2006/relationships" xmlns:p="http://schemas.openxmlformats.org/presentationml/2006/main">
  <p:tag name="TIMING" val="|27.7|21.9"/>
</p:tagLst>
</file>

<file path=ppt/tags/tag8.xml><?xml version="1.0" encoding="utf-8"?>
<p:tagLst xmlns:a="http://schemas.openxmlformats.org/drawingml/2006/main" xmlns:r="http://schemas.openxmlformats.org/officeDocument/2006/relationships" xmlns:p="http://schemas.openxmlformats.org/presentationml/2006/main">
  <p:tag name="TIMING" val="|27.7|21.9"/>
</p:tagLst>
</file>

<file path=ppt/tags/tag9.xml><?xml version="1.0" encoding="utf-8"?>
<p:tagLst xmlns:a="http://schemas.openxmlformats.org/drawingml/2006/main" xmlns:r="http://schemas.openxmlformats.org/officeDocument/2006/relationships" xmlns:p="http://schemas.openxmlformats.org/presentationml/2006/main">
  <p:tag name="TIMING" val="|22.5"/>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51740</TotalTime>
  <Words>3325</Words>
  <Application>Microsoft Macintosh PowerPoint</Application>
  <PresentationFormat>On-screen Show (4:3)</PresentationFormat>
  <Paragraphs>332</Paragraphs>
  <Slides>22</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LiHei Pro Medium</vt:lpstr>
      <vt:lpstr>Arial</vt:lpstr>
      <vt:lpstr>Calibri</vt:lpstr>
      <vt:lpstr>Calibri Light</vt:lpstr>
      <vt:lpstr>Cambria Math</vt:lpstr>
      <vt:lpstr>Office Theme</vt:lpstr>
      <vt:lpstr>Localizing Backscatters by a Single Robot With Zero Start-up Cost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Mobility Management in Wireless IoT: Communication, Connectivity and Sensing</dc:title>
  <dc:creator>Longfei Shangguan</dc:creator>
  <cp:lastModifiedBy>shengkai.zhang@gmail.com</cp:lastModifiedBy>
  <cp:revision>2442</cp:revision>
  <cp:lastPrinted>2017-10-25T18:07:55Z</cp:lastPrinted>
  <dcterms:created xsi:type="dcterms:W3CDTF">2017-09-08T02:20:29Z</dcterms:created>
  <dcterms:modified xsi:type="dcterms:W3CDTF">2019-12-12T00:47:20Z</dcterms:modified>
</cp:coreProperties>
</file>